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58" r:id="rId3"/>
  </p:sldMasterIdLst>
  <p:notesMasterIdLst>
    <p:notesMasterId r:id="rId5"/>
  </p:notesMasterIdLst>
  <p:sldIdLst>
    <p:sldId id="321" r:id="rId4"/>
    <p:sldId id="257" r:id="rId6"/>
    <p:sldId id="258" r:id="rId7"/>
    <p:sldId id="259" r:id="rId8"/>
    <p:sldId id="260" r:id="rId9"/>
    <p:sldId id="261" r:id="rId10"/>
    <p:sldId id="262" r:id="rId11"/>
    <p:sldId id="263" r:id="rId12"/>
    <p:sldId id="264" r:id="rId13"/>
    <p:sldId id="265" r:id="rId14"/>
    <p:sldId id="266" r:id="rId15"/>
    <p:sldId id="267" r:id="rId16"/>
    <p:sldId id="307" r:id="rId17"/>
    <p:sldId id="268" r:id="rId18"/>
    <p:sldId id="269" r:id="rId19"/>
    <p:sldId id="270" r:id="rId20"/>
    <p:sldId id="271" r:id="rId21"/>
    <p:sldId id="272" r:id="rId22"/>
    <p:sldId id="273" r:id="rId23"/>
    <p:sldId id="275" r:id="rId24"/>
    <p:sldId id="276" r:id="rId25"/>
    <p:sldId id="277" r:id="rId26"/>
    <p:sldId id="278" r:id="rId27"/>
    <p:sldId id="279" r:id="rId28"/>
    <p:sldId id="280" r:id="rId29"/>
    <p:sldId id="281" r:id="rId30"/>
    <p:sldId id="282" r:id="rId31"/>
    <p:sldId id="308" r:id="rId32"/>
    <p:sldId id="283" r:id="rId33"/>
    <p:sldId id="284" r:id="rId34"/>
    <p:sldId id="285" r:id="rId35"/>
    <p:sldId id="286" r:id="rId36"/>
    <p:sldId id="287" r:id="rId37"/>
    <p:sldId id="289" r:id="rId38"/>
    <p:sldId id="290" r:id="rId39"/>
    <p:sldId id="291" r:id="rId40"/>
    <p:sldId id="292" r:id="rId41"/>
    <p:sldId id="293" r:id="rId42"/>
    <p:sldId id="294" r:id="rId43"/>
    <p:sldId id="295" r:id="rId44"/>
    <p:sldId id="309" r:id="rId45"/>
    <p:sldId id="296" r:id="rId46"/>
    <p:sldId id="297" r:id="rId47"/>
    <p:sldId id="310" r:id="rId48"/>
    <p:sldId id="298" r:id="rId49"/>
    <p:sldId id="299" r:id="rId50"/>
    <p:sldId id="300" r:id="rId51"/>
    <p:sldId id="301" r:id="rId52"/>
    <p:sldId id="302" r:id="rId53"/>
    <p:sldId id="311" r:id="rId54"/>
    <p:sldId id="303" r:id="rId55"/>
    <p:sldId id="312" r:id="rId56"/>
    <p:sldId id="313" r:id="rId57"/>
    <p:sldId id="314" r:id="rId58"/>
    <p:sldId id="315" r:id="rId59"/>
    <p:sldId id="316" r:id="rId60"/>
    <p:sldId id="317" r:id="rId61"/>
    <p:sldId id="318" r:id="rId62"/>
    <p:sldId id="319" r:id="rId63"/>
    <p:sldId id="304" r:id="rId64"/>
    <p:sldId id="305" r:id="rId65"/>
    <p:sldId id="320" r:id="rId66"/>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63" d="100"/>
          <a:sy n="63" d="100"/>
        </p:scale>
        <p:origin x="592" y="48"/>
      </p:cViewPr>
      <p:guideLst/>
    </p:cSldViewPr>
  </p:slideViewPr>
  <p:notesTextViewPr>
    <p:cViewPr>
      <p:scale>
        <a:sx n="1" d="1"/>
        <a:sy n="1" d="1"/>
      </p:scale>
      <p:origin x="0" y="0"/>
    </p:cViewPr>
  </p:notesTextViewPr>
  <p:sorterViewPr>
    <p:cViewPr>
      <p:scale>
        <a:sx n="100" d="100"/>
        <a:sy n="100" d="100"/>
      </p:scale>
      <p:origin x="0" y="-24952"/>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9" Type="http://schemas.openxmlformats.org/officeDocument/2006/relationships/tableStyles" Target="tableStyles.xml"/><Relationship Id="rId68" Type="http://schemas.openxmlformats.org/officeDocument/2006/relationships/viewProps" Target="viewProps.xml"/><Relationship Id="rId67" Type="http://schemas.openxmlformats.org/officeDocument/2006/relationships/presProps" Target="presProps.xml"/><Relationship Id="rId66" Type="http://schemas.openxmlformats.org/officeDocument/2006/relationships/slide" Target="slides/slide62.xml"/><Relationship Id="rId65" Type="http://schemas.openxmlformats.org/officeDocument/2006/relationships/slide" Target="slides/slide61.xml"/><Relationship Id="rId64" Type="http://schemas.openxmlformats.org/officeDocument/2006/relationships/slide" Target="slides/slide60.xml"/><Relationship Id="rId63" Type="http://schemas.openxmlformats.org/officeDocument/2006/relationships/slide" Target="slides/slide59.xml"/><Relationship Id="rId62" Type="http://schemas.openxmlformats.org/officeDocument/2006/relationships/slide" Target="slides/slide58.xml"/><Relationship Id="rId61" Type="http://schemas.openxmlformats.org/officeDocument/2006/relationships/slide" Target="slides/slide57.xml"/><Relationship Id="rId60" Type="http://schemas.openxmlformats.org/officeDocument/2006/relationships/slide" Target="slides/slide56.xml"/><Relationship Id="rId6" Type="http://schemas.openxmlformats.org/officeDocument/2006/relationships/slide" Target="slides/slide2.xml"/><Relationship Id="rId59" Type="http://schemas.openxmlformats.org/officeDocument/2006/relationships/slide" Target="slides/slide55.xml"/><Relationship Id="rId58" Type="http://schemas.openxmlformats.org/officeDocument/2006/relationships/slide" Target="slides/slide54.xml"/><Relationship Id="rId57" Type="http://schemas.openxmlformats.org/officeDocument/2006/relationships/slide" Target="slides/slide53.xml"/><Relationship Id="rId56" Type="http://schemas.openxmlformats.org/officeDocument/2006/relationships/slide" Target="slides/slide52.xml"/><Relationship Id="rId55" Type="http://schemas.openxmlformats.org/officeDocument/2006/relationships/slide" Target="slides/slide51.xml"/><Relationship Id="rId54" Type="http://schemas.openxmlformats.org/officeDocument/2006/relationships/slide" Target="slides/slide50.xml"/><Relationship Id="rId53" Type="http://schemas.openxmlformats.org/officeDocument/2006/relationships/slide" Target="slides/slide49.xml"/><Relationship Id="rId52" Type="http://schemas.openxmlformats.org/officeDocument/2006/relationships/slide" Target="slides/slide48.xml"/><Relationship Id="rId51" Type="http://schemas.openxmlformats.org/officeDocument/2006/relationships/slide" Target="slides/slide47.xml"/><Relationship Id="rId50" Type="http://schemas.openxmlformats.org/officeDocument/2006/relationships/slide" Target="slides/slide46.xml"/><Relationship Id="rId5" Type="http://schemas.openxmlformats.org/officeDocument/2006/relationships/notesMaster" Target="notesMasters/notesMaster1.xml"/><Relationship Id="rId49" Type="http://schemas.openxmlformats.org/officeDocument/2006/relationships/slide" Target="slides/slide45.xml"/><Relationship Id="rId48" Type="http://schemas.openxmlformats.org/officeDocument/2006/relationships/slide" Target="slides/slide44.xml"/><Relationship Id="rId47" Type="http://schemas.openxmlformats.org/officeDocument/2006/relationships/slide" Target="slides/slide43.xml"/><Relationship Id="rId46" Type="http://schemas.openxmlformats.org/officeDocument/2006/relationships/slide" Target="slides/slide42.xml"/><Relationship Id="rId45" Type="http://schemas.openxmlformats.org/officeDocument/2006/relationships/slide" Target="slides/slide41.xml"/><Relationship Id="rId44" Type="http://schemas.openxmlformats.org/officeDocument/2006/relationships/slide" Target="slides/slide40.xml"/><Relationship Id="rId43" Type="http://schemas.openxmlformats.org/officeDocument/2006/relationships/slide" Target="slides/slide39.xml"/><Relationship Id="rId42" Type="http://schemas.openxmlformats.org/officeDocument/2006/relationships/slide" Target="slides/slide38.xml"/><Relationship Id="rId41" Type="http://schemas.openxmlformats.org/officeDocument/2006/relationships/slide" Target="slides/slide37.xml"/><Relationship Id="rId40" Type="http://schemas.openxmlformats.org/officeDocument/2006/relationships/slide" Target="slides/slide36.xml"/><Relationship Id="rId4" Type="http://schemas.openxmlformats.org/officeDocument/2006/relationships/slide" Target="slides/slide1.xml"/><Relationship Id="rId39" Type="http://schemas.openxmlformats.org/officeDocument/2006/relationships/slide" Target="slides/slide35.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image" Target="../media/image6.png"/><Relationship Id="rId3" Type="http://schemas.openxmlformats.org/officeDocument/2006/relationships/slide" Target="../slides/slide4.xml"/><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hexin?subject=chinese#pid=67e11dec4e3858257340b3db#tid=67ea62b5c650320008bd22f8#sourcefrom=">
    <p:spTree>
      <p:nvGrpSpPr>
        <p:cNvPr id="1" name=""/>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p:cNvPicPr>
            <a:picLocks noChangeAspect="1"/>
          </p:cNvPicPr>
          <p:nvPr userDrawn="1"/>
        </p:nvPicPr>
        <p:blipFill>
          <a:blip r:embed="rId2"/>
          <a:srcRect/>
          <a:stretch>
            <a:fillRect/>
          </a:stretch>
        </p:blipFill>
        <p:spPr>
          <a:xfrm>
            <a:off x="0" y="131"/>
            <a:ext cx="12188952" cy="6857738"/>
          </a:xfrm>
          <a:prstGeom prst="rect">
            <a:avLst/>
          </a:prstGeom>
        </p:spPr>
      </p:pic>
      <p:sp>
        <p:nvSpPr>
          <p:cNvPr id="3" name="MasterShapeName"/>
          <p:cNvSpPr/>
          <p:nvPr/>
        </p:nvSpPr>
        <p:spPr>
          <a:xfrm>
            <a:off x="557784" y="301752"/>
            <a:ext cx="1746504" cy="621792"/>
          </a:xfrm>
          <a:prstGeom prst="rect">
            <a:avLst/>
          </a:prstGeom>
          <a:noFill/>
        </p:spPr>
        <p:txBody>
          <a:bodyPr wrap="square" lIns="0" tIns="0" rIns="0" bIns="0" rtlCol="0" anchor="ctr"/>
          <a:lstStyle/>
          <a:p>
            <a:pPr algn="l"/>
            <a:r>
              <a:rPr lang="en-US" sz="45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2026</a:t>
            </a:r>
            <a:endParaRPr lang="en-US" sz="4450" dirty="0"/>
          </a:p>
        </p:txBody>
      </p:sp>
      <p:sp>
        <p:nvSpPr>
          <p:cNvPr id="4" name="MasterShapeName"/>
          <p:cNvSpPr/>
          <p:nvPr/>
        </p:nvSpPr>
        <p:spPr>
          <a:xfrm>
            <a:off x="557784" y="923544"/>
            <a:ext cx="4846320" cy="566928"/>
          </a:xfrm>
          <a:prstGeom prst="rect">
            <a:avLst/>
          </a:prstGeom>
          <a:noFill/>
        </p:spPr>
        <p:txBody>
          <a:bodyPr wrap="square" lIns="0" tIns="0" rIns="0" bIns="0" rtlCol="0" anchor="ctr"/>
          <a:lstStyle/>
          <a:p>
            <a:r>
              <a:rPr lang="zh-CN" altLang="en-US" sz="3200" dirty="0">
                <a:solidFill>
                  <a:srgbClr val="00ADA3"/>
                </a:solidFill>
                <a:latin typeface="方正粗等线简体" panose="02000000000000000000" charset="-122"/>
                <a:ea typeface="方正粗等线简体" panose="02000000000000000000" charset="-122"/>
                <a:cs typeface="方正粗等线简体" panose="02000000000000000000" charset="-122"/>
              </a:rPr>
              <a:t>选择性必修</a:t>
            </a:r>
            <a:r>
              <a:rPr lang="en-US" altLang="zh-CN" sz="3200" dirty="0">
                <a:solidFill>
                  <a:srgbClr val="00ADA3"/>
                </a:solidFill>
                <a:latin typeface="方正粗等线简体" panose="02000000000000000000" charset="-122"/>
                <a:ea typeface="方正粗等线简体" panose="02000000000000000000" charset="-122"/>
                <a:cs typeface="方正粗等线简体" panose="02000000000000000000" charset="-122"/>
              </a:rPr>
              <a:t> </a:t>
            </a:r>
            <a:r>
              <a:rPr lang="zh-CN" altLang="en-US" sz="3200" dirty="0">
                <a:solidFill>
                  <a:srgbClr val="00ADA3"/>
                </a:solidFill>
                <a:latin typeface="方正粗等线简体" panose="02000000000000000000" charset="-122"/>
                <a:ea typeface="方正粗等线简体" panose="02000000000000000000" charset="-122"/>
                <a:cs typeface="方正粗等线简体" panose="02000000000000000000" charset="-122"/>
              </a:rPr>
              <a:t>中册</a:t>
            </a:r>
            <a:endParaRPr lang="zh-CN" altLang="en-US" sz="3200" dirty="0">
              <a:solidFill>
                <a:srgbClr val="00ADA3"/>
              </a:solidFill>
              <a:latin typeface="方正粗等线简体" panose="02000000000000000000" charset="-122"/>
              <a:ea typeface="方正粗等线简体" panose="02000000000000000000" charset="-122"/>
              <a:cs typeface="方正粗等线简体" panose="02000000000000000000" charset="-122"/>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标题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linknodeid=back_to_first_catalog" descr="preencoded.png">
            <a:hlinkClick r:id="" action="ppaction://noaction"/>
          </p:cNvPr>
          <p:cNvPicPr>
            <a:picLocks noChangeAspect="1"/>
          </p:cNvPicPr>
          <p:nvPr/>
        </p:nvPicPr>
        <p:blipFill>
          <a:blip r:embed="rId3"/>
          <a:stretch>
            <a:fillRect/>
          </a:stretch>
        </p:blipFill>
        <p:spPr>
          <a:xfrm>
            <a:off x="10972800" y="6080760"/>
            <a:ext cx="914400" cy="621792"/>
          </a:xfrm>
          <a:prstGeom prst="rect">
            <a:avLst/>
          </a:prstGeom>
        </p:spPr>
      </p:pic>
      <p:sp>
        <p:nvSpPr>
          <p:cNvPr id="4"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chinese#pid=67e11dec4e3858257340b3db#tid=67ea62b5c650320008bd22f9#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557784" y="301752"/>
            <a:ext cx="1746504" cy="621792"/>
          </a:xfrm>
          <a:prstGeom prst="rect">
            <a:avLst/>
          </a:prstGeom>
          <a:noFill/>
        </p:spPr>
        <p:txBody>
          <a:bodyPr wrap="square" lIns="0" tIns="0" rIns="0" bIns="0" rtlCol="0" anchor="ctr"/>
          <a:lstStyle/>
          <a:p>
            <a:pPr algn="l"/>
            <a:r>
              <a:rPr lang="en-US" sz="45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2026</a:t>
            </a:r>
            <a:endParaRPr lang="en-US" sz="4450" dirty="0"/>
          </a:p>
        </p:txBody>
      </p:sp>
      <p:sp>
        <p:nvSpPr>
          <p:cNvPr id="4" name="MasterShapeName"/>
          <p:cNvSpPr/>
          <p:nvPr/>
        </p:nvSpPr>
        <p:spPr>
          <a:xfrm>
            <a:off x="557784" y="923544"/>
            <a:ext cx="4846320" cy="566928"/>
          </a:xfrm>
          <a:prstGeom prst="rect">
            <a:avLst/>
          </a:prstGeom>
          <a:noFill/>
        </p:spPr>
        <p:txBody>
          <a:bodyPr wrap="square" lIns="0" tIns="0" rIns="0" bIns="0" rtlCol="0" anchor="ctr"/>
          <a:lstStyle/>
          <a:p>
            <a:pPr algn="l"/>
            <a:r>
              <a:rPr lang="en-US" sz="31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人教版 选择性必修中册</a:t>
            </a:r>
            <a:endParaRPr lang="en-US" sz="31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linknodeid=back_to_first_catalog" descr="preencoded.png">
            <a:hlinkClick r:id="rId3" action="ppaction://hlinksldjump"/>
          </p:cNvPr>
          <p:cNvPicPr>
            <a:picLocks noChangeAspect="1"/>
          </p:cNvPicPr>
          <p:nvPr/>
        </p:nvPicPr>
        <p:blipFill>
          <a:blip r:embed="rId4"/>
          <a:stretch>
            <a:fillRect/>
          </a:stretch>
        </p:blipFill>
        <p:spPr>
          <a:xfrm>
            <a:off x="10972800" y="6080760"/>
            <a:ext cx="914400" cy="621792"/>
          </a:xfrm>
          <a:prstGeom prst="rect">
            <a:avLst/>
          </a:prstGeom>
        </p:spPr>
      </p:pic>
      <p:sp>
        <p:nvSpPr>
          <p:cNvPr id="4"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0"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8.xml"/><Relationship Id="rId8" Type="http://schemas.openxmlformats.org/officeDocument/2006/relationships/slideLayout" Target="../slideLayouts/slideLayout17.xml"/><Relationship Id="rId7" Type="http://schemas.openxmlformats.org/officeDocument/2006/relationships/slideLayout" Target="../slideLayouts/slideLayout16.xml"/><Relationship Id="rId6" Type="http://schemas.openxmlformats.org/officeDocument/2006/relationships/slideLayout" Target="../slideLayouts/slideLayout15.xml"/><Relationship Id="rId5" Type="http://schemas.openxmlformats.org/officeDocument/2006/relationships/slideLayout" Target="../slideLayouts/slideLayout14.xml"/><Relationship Id="rId4" Type="http://schemas.openxmlformats.org/officeDocument/2006/relationships/slideLayout" Target="../slideLayouts/slideLayout13.xml"/><Relationship Id="rId3" Type="http://schemas.openxmlformats.org/officeDocument/2006/relationships/slideLayout" Target="../slideLayouts/slideLayout12.xml"/><Relationship Id="rId2" Type="http://schemas.openxmlformats.org/officeDocument/2006/relationships/slideLayout" Target="../slideLayouts/slideLayout11.xml"/><Relationship Id="rId10" Type="http://schemas.openxmlformats.org/officeDocument/2006/relationships/theme" Target="../theme/theme2.xml"/><Relationship Id="rId1"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7.xml"/><Relationship Id="rId1" Type="http://schemas.openxmlformats.org/officeDocument/2006/relationships/image" Target="../media/image12.jpe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7.xml"/><Relationship Id="rId1" Type="http://schemas.openxmlformats.org/officeDocument/2006/relationships/image" Target="../media/image12.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7.xml"/><Relationship Id="rId1" Type="http://schemas.openxmlformats.org/officeDocument/2006/relationships/image" Target="../media/image13.jpe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image" Target="../media/image9.jpe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6" Type="http://schemas.openxmlformats.org/officeDocument/2006/relationships/notesSlide" Target="../notesSlides/notesSlide4.xml"/><Relationship Id="rId5" Type="http://schemas.openxmlformats.org/officeDocument/2006/relationships/slideLayout" Target="../slideLayouts/slideLayout6.xml"/><Relationship Id="rId4" Type="http://schemas.openxmlformats.org/officeDocument/2006/relationships/slide" Target="slide42.xml"/><Relationship Id="rId3" Type="http://schemas.openxmlformats.org/officeDocument/2006/relationships/slide" Target="slide25.xml"/><Relationship Id="rId2" Type="http://schemas.openxmlformats.org/officeDocument/2006/relationships/image" Target="../media/image10.jpeg"/><Relationship Id="rId1" Type="http://schemas.openxmlformats.org/officeDocument/2006/relationships/slide" Target="slide5.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image" Target="../media/image11.jpeg"/></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plit dir="in"/>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dd92dc994?sp=1&amp;pid=828d1ae22&amp;color=0,0,0&amp;vtp=1&amp;bt=1&amp;bbb=1&amp;hb=1"/>
          <p:cNvSpPr/>
          <p:nvPr/>
        </p:nvSpPr>
        <p:spPr>
          <a:xfrm>
            <a:off x="612648" y="468000"/>
            <a:ext cx="10963656" cy="3886200"/>
          </a:xfrm>
          <a:prstGeom prst="rect">
            <a:avLst/>
          </a:prstGeom>
          <a:noFill/>
        </p:spPr>
        <p:txBody>
          <a:bodyPr wrap="none" lIns="0" tIns="0" rIns="0" bIns="0" rtlCol="0" anchor="t"/>
          <a:lstStyle/>
          <a:p>
            <a:pPr algn="ctr" latinLnBrk="1">
              <a:lnSpc>
                <a:spcPts val="51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社</a:t>
            </a:r>
            <a:r>
              <a:rPr lang="en-US" altLang="zh-CN" sz="2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论</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社论是新闻评论的一种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，是代表媒体（报纸、杂志、</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广播电台、</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电视台等）编辑部和媒体主办者对重大新闻事件或时事政治问题发表</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的权威性评论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。媒体的社论集中反映并传播一定的政党、</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社会集团、</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社会阶层对即时发生的新闻事实或现实问题的立场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、观点、主张</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，是</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社会舆论的重要组成部分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，并对社会舆论产生重大的影响。</a:t>
            </a:r>
            <a:endParaRPr lang="en-US" altLang="zh-CN" sz="2800" dirty="0"/>
          </a:p>
        </p:txBody>
      </p:sp>
    </p:spTree>
  </p:cSld>
  <p:clrMapOvr>
    <a:masterClrMapping/>
  </p:clrMapOvr>
  <p:transition>
    <p:split dir="in"/>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c95a57edd?pid=87b49590c&amp;color=0,0,0&amp;vtp=1&amp;bt=1&amp;bbb=1"/>
          <p:cNvSpPr/>
          <p:nvPr/>
        </p:nvSpPr>
        <p:spPr>
          <a:xfrm>
            <a:off x="612648" y="466344"/>
            <a:ext cx="10963656" cy="1077976"/>
          </a:xfrm>
          <a:prstGeom prst="rect">
            <a:avLst/>
          </a:prstGeom>
          <a:noFill/>
        </p:spPr>
        <p:txBody>
          <a:bodyPr wrap="none" lIns="0" tIns="0" rIns="0" bIns="0" rtlCol="0" anchor="t"/>
          <a:lstStyle/>
          <a:p>
            <a:pPr algn="l" latinLnBrk="1">
              <a:lnSpc>
                <a:spcPts val="5600"/>
              </a:lnSpc>
            </a:pPr>
            <a:r>
              <a:rPr lang="en-US" altLang="zh-CN" sz="3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四、语言基础</a:t>
            </a:r>
            <a:endParaRPr lang="en-US" altLang="zh-CN" sz="3200" dirty="0"/>
          </a:p>
        </p:txBody>
      </p:sp>
      <p:sp>
        <p:nvSpPr>
          <p:cNvPr id="3" name="QB_5_BD.1_1#02b438f21?sp=1&amp;pid=c95a57edd&amp;color=0,0,0&amp;vtp=1&amp;bbb=1"/>
          <p:cNvSpPr/>
          <p:nvPr/>
        </p:nvSpPr>
        <p:spPr>
          <a:xfrm>
            <a:off x="612648" y="1174454"/>
            <a:ext cx="10963656" cy="3238500"/>
          </a:xfrm>
          <a:prstGeom prst="rect">
            <a:avLst/>
          </a:prstGeom>
          <a:noFill/>
        </p:spPr>
        <p:txBody>
          <a:bodyPr wrap="none" lIns="0" tIns="0" rIns="0" bIns="0" rtlCol="0" anchor="t"/>
          <a:lstStyle/>
          <a:p>
            <a:pPr marL="0" marR="0" lvl="0" indent="0" defTabSz="914400" eaLnBrk="1" fontAlgn="auto" latinLnBrk="1" hangingPunct="1">
              <a:lnSpc>
                <a:spcPts val="5100"/>
              </a:lnSpc>
              <a:spcBef>
                <a:spcPts val="0"/>
              </a:spcBef>
              <a:spcAft>
                <a:spcPts val="0"/>
              </a:spcAft>
              <a:buClrTx/>
              <a:buSzTx/>
              <a:buNone/>
              <a:tabLst>
                <a:tab pos="5322570" algn="l"/>
              </a:tabLst>
              <a:defRPr/>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读准字音</a:t>
            </a:r>
            <a:endParaRPr lang="en-US" altLang="zh-CN" sz="2800" dirty="0"/>
          </a:p>
          <a:p>
            <a:pPr marL="0" marR="0" lvl="0" indent="0" defTabSz="914400" eaLnBrk="1" fontAlgn="auto" latinLnBrk="1" hangingPunct="1">
              <a:lnSpc>
                <a:spcPts val="5100"/>
              </a:lnSpc>
              <a:spcBef>
                <a:spcPts val="0"/>
              </a:spcBef>
              <a:spcAft>
                <a:spcPts val="0"/>
              </a:spcAft>
              <a:buClrTx/>
              <a:buSzTx/>
              <a:buNone/>
              <a:tabLst>
                <a:tab pos="5322570" algn="l"/>
              </a:tabLst>
              <a:defRPr/>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①舆论(</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②倾向(</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marL="0" marR="0" lvl="0" indent="0" defTabSz="914400" eaLnBrk="1" fontAlgn="auto" latinLnBrk="1" hangingPunct="1">
              <a:lnSpc>
                <a:spcPts val="5100"/>
              </a:lnSpc>
              <a:spcBef>
                <a:spcPts val="0"/>
              </a:spcBef>
              <a:spcAft>
                <a:spcPts val="0"/>
              </a:spcAft>
              <a:buClrTx/>
              <a:buSzTx/>
              <a:buNone/>
              <a:tabLst>
                <a:tab pos="5322570" algn="l"/>
              </a:tabLst>
              <a:defRPr/>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③蒙昧(</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④枷锁(</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marL="0" marR="0" lvl="0" indent="0" defTabSz="914400" eaLnBrk="1" fontAlgn="auto" latinLnBrk="1" hangingPunct="1">
              <a:lnSpc>
                <a:spcPts val="5100"/>
              </a:lnSpc>
              <a:spcBef>
                <a:spcPts val="0"/>
              </a:spcBef>
              <a:spcAft>
                <a:spcPts val="0"/>
              </a:spcAft>
              <a:buClrTx/>
              <a:buSzTx/>
              <a:buNone/>
              <a:tabLst>
                <a:tab pos="5322570" algn="l"/>
              </a:tabLst>
              <a:defRPr/>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⑤禁锢(</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⑥削弱(</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marL="0" marR="0" lvl="0" indent="0" defTabSz="914400" eaLnBrk="1" fontAlgn="auto" latinLnBrk="1" hangingPunct="1">
              <a:lnSpc>
                <a:spcPts val="5100"/>
              </a:lnSpc>
              <a:spcBef>
                <a:spcPts val="0"/>
              </a:spcBef>
              <a:spcAft>
                <a:spcPts val="0"/>
              </a:spcAft>
              <a:buClrTx/>
              <a:buSzTx/>
              <a:buNone/>
              <a:tabLst>
                <a:tab pos="5322570" algn="l"/>
              </a:tabLst>
              <a:defRPr/>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⑦胡诌(</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⑧永葆青春(</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4" name="QB_5_AN.2_1#02b438f21.bracket?pid=c95a57edd&amp;color=0,0,0&amp;vpa=1&amp;vtp=1&amp;bbb=1"/>
          <p:cNvSpPr/>
          <p:nvPr/>
        </p:nvSpPr>
        <p:spPr>
          <a:xfrm>
            <a:off x="1804067" y="1829774"/>
            <a:ext cx="635000" cy="635000"/>
          </a:xfrm>
          <a:prstGeom prst="rect">
            <a:avLst/>
          </a:prstGeom>
          <a:noFill/>
        </p:spPr>
        <p:txBody>
          <a:bodyPr wrap="none" lIns="0" tIns="0" rIns="0" bIns="0" rtlCol="0" anchor="t"/>
          <a:lstStyle/>
          <a:p>
            <a:pPr algn="ctr" latinLnBrk="1">
              <a:lnSpc>
                <a:spcPts val="50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yú</a:t>
            </a:r>
            <a:endParaRPr lang="en-US" altLang="zh-CN" sz="2800" dirty="0"/>
          </a:p>
        </p:txBody>
      </p:sp>
      <p:sp>
        <p:nvSpPr>
          <p:cNvPr id="5" name="QB_5_AN.3_1#02b438f21.bracket?pid=c95a57edd&amp;color=0,0,0&amp;vpa=2&amp;vtp=1&amp;bbb=1"/>
          <p:cNvSpPr/>
          <p:nvPr/>
        </p:nvSpPr>
        <p:spPr>
          <a:xfrm>
            <a:off x="7152672" y="1829774"/>
            <a:ext cx="949325" cy="635000"/>
          </a:xfrm>
          <a:prstGeom prst="rect">
            <a:avLst/>
          </a:prstGeom>
          <a:noFill/>
        </p:spPr>
        <p:txBody>
          <a:bodyPr wrap="none" lIns="0" tIns="0" rIns="0" bIns="0" rtlCol="0" anchor="t"/>
          <a:lstStyle/>
          <a:p>
            <a:pPr algn="ct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qīnɡ</a:t>
            </a:r>
            <a:endParaRPr lang="en-US" altLang="zh-CN" sz="2800" dirty="0"/>
          </a:p>
        </p:txBody>
      </p:sp>
      <p:sp>
        <p:nvSpPr>
          <p:cNvPr id="6" name="QB_5_AN.4_1#02b438f21.bracket?pid=c95a57edd&amp;color=0,0,0&amp;vpa=3&amp;vtp=1&amp;bbb=1"/>
          <p:cNvSpPr/>
          <p:nvPr/>
        </p:nvSpPr>
        <p:spPr>
          <a:xfrm>
            <a:off x="1804067" y="2477474"/>
            <a:ext cx="811213" cy="635000"/>
          </a:xfrm>
          <a:prstGeom prst="rect">
            <a:avLst/>
          </a:prstGeom>
          <a:noFill/>
        </p:spPr>
        <p:txBody>
          <a:bodyPr wrap="none" lIns="0" tIns="0" rIns="0" bIns="0" rtlCol="0" anchor="t"/>
          <a:lstStyle/>
          <a:p>
            <a:pPr algn="ctr" latinLnBrk="1">
              <a:lnSpc>
                <a:spcPts val="50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mèi</a:t>
            </a:r>
            <a:endParaRPr lang="en-US" altLang="zh-CN" sz="2800" dirty="0"/>
          </a:p>
        </p:txBody>
      </p:sp>
      <p:sp>
        <p:nvSpPr>
          <p:cNvPr id="7" name="QB_5_AN.5_1#02b438f21.bracket?pid=c95a57edd&amp;color=0,0,0&amp;vpa=4&amp;vtp=1&amp;bbb=1"/>
          <p:cNvSpPr/>
          <p:nvPr/>
        </p:nvSpPr>
        <p:spPr>
          <a:xfrm>
            <a:off x="7015353" y="2477474"/>
            <a:ext cx="752475" cy="635000"/>
          </a:xfrm>
          <a:prstGeom prst="rect">
            <a:avLst/>
          </a:prstGeom>
          <a:noFill/>
        </p:spPr>
        <p:txBody>
          <a:bodyPr wrap="none" lIns="0" tIns="0" rIns="0" bIns="0" rtlCol="0" anchor="t"/>
          <a:lstStyle/>
          <a:p>
            <a:pPr algn="ctr" latinLnBrk="1">
              <a:lnSpc>
                <a:spcPts val="50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ji</a:t>
            </a:r>
            <a:r>
              <a:rPr lang="en-US" altLang="zh-CN" sz="2800" b="1" i="0" dirty="0">
                <a:solidFill>
                  <a:srgbClr val="FF0000"/>
                </a:solidFill>
                <a:latin typeface="宋体" panose="02010600030101010101" pitchFamily="2" charset="-122"/>
                <a:ea typeface="楷体" panose="02010609060101010101" pitchFamily="34" charset="-122"/>
                <a:cs typeface="Times New Roman" panose="02020603050405020304" pitchFamily="34" charset="-120"/>
              </a:rPr>
              <a:t>ā</a:t>
            </a:r>
            <a:endParaRPr lang="en-US" altLang="zh-CN" sz="2800" dirty="0">
              <a:latin typeface="宋体" panose="02010600030101010101" pitchFamily="2" charset="-122"/>
            </a:endParaRPr>
          </a:p>
        </p:txBody>
      </p:sp>
      <p:sp>
        <p:nvSpPr>
          <p:cNvPr id="8" name="QB_5_AN.6_1#02b438f21.bracket?pid=c95a57edd&amp;color=0,0,0&amp;vpa=5&amp;vtp=1&amp;bbb=1"/>
          <p:cNvSpPr/>
          <p:nvPr/>
        </p:nvSpPr>
        <p:spPr>
          <a:xfrm>
            <a:off x="1791367" y="3125174"/>
            <a:ext cx="652463" cy="635000"/>
          </a:xfrm>
          <a:prstGeom prst="rect">
            <a:avLst/>
          </a:prstGeom>
          <a:noFill/>
        </p:spPr>
        <p:txBody>
          <a:bodyPr wrap="none" lIns="0" tIns="0" rIns="0" bIns="0" rtlCol="0" anchor="t"/>
          <a:lstStyle/>
          <a:p>
            <a:pPr algn="ctr" latinLnBrk="1">
              <a:lnSpc>
                <a:spcPts val="50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ɡù</a:t>
            </a:r>
            <a:endParaRPr lang="en-US" altLang="zh-CN" sz="2800" dirty="0"/>
          </a:p>
        </p:txBody>
      </p:sp>
      <p:sp>
        <p:nvSpPr>
          <p:cNvPr id="9" name="QB_5_AN.7_1#02b438f21.bracket?pid=c95a57edd&amp;color=0,0,0&amp;vpa=6&amp;vtp=1&amp;bbb=1"/>
          <p:cNvSpPr/>
          <p:nvPr/>
        </p:nvSpPr>
        <p:spPr>
          <a:xfrm>
            <a:off x="7139972" y="3125174"/>
            <a:ext cx="792163" cy="635000"/>
          </a:xfrm>
          <a:prstGeom prst="rect">
            <a:avLst/>
          </a:prstGeom>
          <a:noFill/>
        </p:spPr>
        <p:txBody>
          <a:bodyPr wrap="none" lIns="0" tIns="0" rIns="0" bIns="0" rtlCol="0" anchor="t"/>
          <a:lstStyle/>
          <a:p>
            <a:pPr algn="ctr" latinLnBrk="1">
              <a:lnSpc>
                <a:spcPts val="50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xuē</a:t>
            </a:r>
            <a:endParaRPr lang="en-US" altLang="zh-CN" sz="2800" dirty="0"/>
          </a:p>
        </p:txBody>
      </p:sp>
      <p:sp>
        <p:nvSpPr>
          <p:cNvPr id="10" name="QB_5_AN.8_1#02b438f21.bracket?pid=c95a57edd&amp;color=0,0,0&amp;vpa=7&amp;vtp=1&amp;bbb=1"/>
          <p:cNvSpPr/>
          <p:nvPr/>
        </p:nvSpPr>
        <p:spPr>
          <a:xfrm>
            <a:off x="1804067" y="3772874"/>
            <a:ext cx="990600" cy="635000"/>
          </a:xfrm>
          <a:prstGeom prst="rect">
            <a:avLst/>
          </a:prstGeom>
          <a:noFill/>
        </p:spPr>
        <p:txBody>
          <a:bodyPr wrap="none" lIns="0" tIns="0" rIns="0" bIns="0" rtlCol="0" anchor="t"/>
          <a:lstStyle/>
          <a:p>
            <a:pPr algn="ctr" latinLnBrk="1">
              <a:lnSpc>
                <a:spcPts val="50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zhōu</a:t>
            </a:r>
            <a:endParaRPr lang="en-US" altLang="zh-CN" sz="2800" dirty="0"/>
          </a:p>
        </p:txBody>
      </p:sp>
      <p:sp>
        <p:nvSpPr>
          <p:cNvPr id="11" name="QB_5_AN.9_1#02b438f21.bracket?pid=c95a57edd&amp;color=0,0,0&amp;vpa=8&amp;vtp=1&amp;bbb=1"/>
          <p:cNvSpPr/>
          <p:nvPr/>
        </p:nvSpPr>
        <p:spPr>
          <a:xfrm>
            <a:off x="7838472" y="3772874"/>
            <a:ext cx="814388"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b</a:t>
            </a:r>
            <a:r>
              <a:rPr lang="en-US" altLang="zh-CN" sz="2800" b="1" i="0" dirty="0">
                <a:solidFill>
                  <a:srgbClr val="FF0000"/>
                </a:solidFill>
                <a:latin typeface="宋体" panose="02010600030101010101" pitchFamily="2" charset="-122"/>
                <a:ea typeface="楷体" panose="02010609060101010101" pitchFamily="34" charset="-122"/>
                <a:cs typeface="Times New Roman" panose="02020603050405020304" pitchFamily="34" charset="-120"/>
              </a:rPr>
              <a:t>ǎ</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o</a:t>
            </a:r>
            <a:endParaRPr lang="en-US" altLang="zh-CN" sz="2800" dirty="0"/>
          </a:p>
        </p:txBody>
      </p:sp>
      <p:sp>
        <p:nvSpPr>
          <p:cNvPr id="12" name="QB_5_BD.1_1#02b438f21?sp=1&amp;pid=c95a57edd&amp;color=0,0,0&amp;vtp=1&amp;bbb=1&amp;zzd= 3"/>
          <p:cNvSpPr/>
          <p:nvPr/>
        </p:nvSpPr>
        <p:spPr>
          <a:xfrm>
            <a:off x="1127030" y="2482554"/>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QB_5_BD.1_1#02b438f21?sp=1&amp;pid=c95a57edd&amp;color=0,0,0&amp;vtp=1&amp;bbb=1&amp;zzd= 3"/>
          <p:cNvSpPr/>
          <p:nvPr/>
        </p:nvSpPr>
        <p:spPr>
          <a:xfrm>
            <a:off x="6450235" y="2482554"/>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QB_5_BD.1_1#02b438f21?sp=1&amp;pid=c95a57edd&amp;color=0,0,0&amp;vtp=1&amp;bbb=1&amp;zzd= 5"/>
          <p:cNvSpPr/>
          <p:nvPr/>
        </p:nvSpPr>
        <p:spPr>
          <a:xfrm>
            <a:off x="1482630" y="3130254"/>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QB_5_BD.1_1#02b438f21?sp=1&amp;pid=c95a57edd&amp;color=0,0,0&amp;vtp=1&amp;bbb=1&amp;zzd= 5"/>
          <p:cNvSpPr/>
          <p:nvPr/>
        </p:nvSpPr>
        <p:spPr>
          <a:xfrm>
            <a:off x="6450235" y="3130254"/>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QB_5_BD.1_1#02b438f21?sp=1&amp;pid=c95a57edd&amp;color=0,0,0&amp;vtp=1&amp;bbb=1&amp;zzd= 7"/>
          <p:cNvSpPr/>
          <p:nvPr/>
        </p:nvSpPr>
        <p:spPr>
          <a:xfrm>
            <a:off x="1482630" y="3777954"/>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QB_5_BD.1_1#02b438f21?sp=1&amp;pid=c95a57edd&amp;color=0,0,0&amp;vtp=1&amp;bbb=1&amp;zzd= 7"/>
          <p:cNvSpPr/>
          <p:nvPr/>
        </p:nvSpPr>
        <p:spPr>
          <a:xfrm>
            <a:off x="6450235" y="3777954"/>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QB_5_BD.1_1#02b438f21?sp=1&amp;pid=c95a57edd&amp;color=0,0,0&amp;vtp=1&amp;bbb=1&amp;zzd= 9"/>
          <p:cNvSpPr/>
          <p:nvPr/>
        </p:nvSpPr>
        <p:spPr>
          <a:xfrm>
            <a:off x="1482630" y="4438354"/>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QB_5_BD.1_1#02b438f21?sp=1&amp;pid=c95a57edd&amp;color=0,0,0&amp;vtp=1&amp;bbb=1&amp;zzd= 9"/>
          <p:cNvSpPr/>
          <p:nvPr/>
        </p:nvSpPr>
        <p:spPr>
          <a:xfrm>
            <a:off x="6805835" y="4438354"/>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wipe(left)">
                                      <p:cBhvr>
                                        <p:cTn id="15" dur="500"/>
                                        <p:tgtEl>
                                          <p:spTgt spid="5">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wipe(left)">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wipe(left)">
                                      <p:cBhvr>
                                        <p:cTn id="23" dur="500"/>
                                        <p:tgtEl>
                                          <p:spTgt spid="6">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wipe(left)">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wipe(left)">
                                      <p:cBhvr>
                                        <p:cTn id="31" dur="500"/>
                                        <p:tgtEl>
                                          <p:spTgt spid="7">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wipe(left)">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wipe(left)">
                                      <p:cBhvr>
                                        <p:cTn id="39" dur="500"/>
                                        <p:tgtEl>
                                          <p:spTgt spid="8">
                                            <p:bg/>
                                          </p:spTgt>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wipe(left)">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9">
                                            <p:bg/>
                                          </p:spTgt>
                                        </p:tgtEl>
                                        <p:attrNameLst>
                                          <p:attrName>style.visibility</p:attrName>
                                        </p:attrNameLst>
                                      </p:cBhvr>
                                      <p:to>
                                        <p:strVal val="visible"/>
                                      </p:to>
                                    </p:set>
                                    <p:animEffect transition="in" filter="wipe(left)">
                                      <p:cBhvr>
                                        <p:cTn id="47" dur="500"/>
                                        <p:tgtEl>
                                          <p:spTgt spid="9">
                                            <p:bg/>
                                          </p:spTgt>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9">
                                            <p:txEl>
                                              <p:pRg st="0" end="0"/>
                                            </p:txEl>
                                          </p:spTgt>
                                        </p:tgtEl>
                                        <p:attrNameLst>
                                          <p:attrName>style.visibility</p:attrName>
                                        </p:attrNameLst>
                                      </p:cBhvr>
                                      <p:to>
                                        <p:strVal val="visible"/>
                                      </p:to>
                                    </p:set>
                                    <p:animEffect transition="in" filter="wipe(left)">
                                      <p:cBhvr>
                                        <p:cTn id="50" dur="500"/>
                                        <p:tgtEl>
                                          <p:spTgt spid="9">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22" presetClass="entr" presetSubtype="8" fill="hold" grpId="0" nodeType="clickEffect">
                                  <p:stCondLst>
                                    <p:cond delay="0"/>
                                  </p:stCondLst>
                                  <p:childTnLst>
                                    <p:set>
                                      <p:cBhvr>
                                        <p:cTn id="54" dur="1" fill="hold">
                                          <p:stCondLst>
                                            <p:cond delay="0"/>
                                          </p:stCondLst>
                                        </p:cTn>
                                        <p:tgtEl>
                                          <p:spTgt spid="10">
                                            <p:bg/>
                                          </p:spTgt>
                                        </p:tgtEl>
                                        <p:attrNameLst>
                                          <p:attrName>style.visibility</p:attrName>
                                        </p:attrNameLst>
                                      </p:cBhvr>
                                      <p:to>
                                        <p:strVal val="visible"/>
                                      </p:to>
                                    </p:set>
                                    <p:animEffect transition="in" filter="wipe(left)">
                                      <p:cBhvr>
                                        <p:cTn id="55" dur="500"/>
                                        <p:tgtEl>
                                          <p:spTgt spid="10">
                                            <p:bg/>
                                          </p:spTgt>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10">
                                            <p:txEl>
                                              <p:pRg st="0" end="0"/>
                                            </p:txEl>
                                          </p:spTgt>
                                        </p:tgtEl>
                                        <p:attrNameLst>
                                          <p:attrName>style.visibility</p:attrName>
                                        </p:attrNameLst>
                                      </p:cBhvr>
                                      <p:to>
                                        <p:strVal val="visible"/>
                                      </p:to>
                                    </p:set>
                                    <p:animEffect transition="in" filter="wipe(left)">
                                      <p:cBhvr>
                                        <p:cTn id="58" dur="500"/>
                                        <p:tgtEl>
                                          <p:spTgt spid="10">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22" presetClass="entr" presetSubtype="8" fill="hold" grpId="0" nodeType="clickEffect">
                                  <p:stCondLst>
                                    <p:cond delay="0"/>
                                  </p:stCondLst>
                                  <p:childTnLst>
                                    <p:set>
                                      <p:cBhvr>
                                        <p:cTn id="62" dur="1" fill="hold">
                                          <p:stCondLst>
                                            <p:cond delay="0"/>
                                          </p:stCondLst>
                                        </p:cTn>
                                        <p:tgtEl>
                                          <p:spTgt spid="11">
                                            <p:bg/>
                                          </p:spTgt>
                                        </p:tgtEl>
                                        <p:attrNameLst>
                                          <p:attrName>style.visibility</p:attrName>
                                        </p:attrNameLst>
                                      </p:cBhvr>
                                      <p:to>
                                        <p:strVal val="visible"/>
                                      </p:to>
                                    </p:set>
                                    <p:animEffect transition="in" filter="wipe(left)">
                                      <p:cBhvr>
                                        <p:cTn id="63" dur="500"/>
                                        <p:tgtEl>
                                          <p:spTgt spid="11">
                                            <p:bg/>
                                          </p:spTgt>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11">
                                            <p:txEl>
                                              <p:pRg st="0" end="0"/>
                                            </p:txEl>
                                          </p:spTgt>
                                        </p:tgtEl>
                                        <p:attrNameLst>
                                          <p:attrName>style.visibility</p:attrName>
                                        </p:attrNameLst>
                                      </p:cBhvr>
                                      <p:to>
                                        <p:strVal val="visible"/>
                                      </p:to>
                                    </p:set>
                                    <p:animEffect transition="in" filter="wipe(left)">
                                      <p:cBhvr>
                                        <p:cTn id="66"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P spid="8" grpId="0" animBg="1" build="p"/>
      <p:bldP spid="9" grpId="0" animBg="1" build="p"/>
      <p:bldP spid="10" grpId="0" animBg="1" build="p"/>
      <p:bldP spid="11"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10_1#0ce651678?sp=1&amp;pid=c95a57edd&amp;color=0,0,0&amp;vtp=1&amp;bt=1&amp;bbb=1"/>
          <p:cNvSpPr/>
          <p:nvPr/>
        </p:nvSpPr>
        <p:spPr>
          <a:xfrm>
            <a:off x="612648" y="468000"/>
            <a:ext cx="10963656" cy="635000"/>
          </a:xfrm>
          <a:prstGeom prst="rect">
            <a:avLst/>
          </a:prstGeom>
          <a:noFill/>
        </p:spPr>
        <p:txBody>
          <a:bodyPr wrap="none" lIns="0" tIns="0" rIns="0" bIns="0" rtlCol="0" anchor="t"/>
          <a:lstStyle/>
          <a:p>
            <a:pPr algn="l" latinLnBrk="1">
              <a:lnSpc>
                <a:spcPts val="50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写对字形</a:t>
            </a:r>
            <a:endParaRPr lang="en-US" altLang="zh-CN" sz="2800" dirty="0"/>
          </a:p>
        </p:txBody>
      </p:sp>
      <p:sp>
        <p:nvSpPr>
          <p:cNvPr id="3" name="QB_5_BD.10_2#0ce651678?bid=1&amp;pid=c95a57edd&amp;color=0,0,0&amp;vtp=1"/>
          <p:cNvSpPr/>
          <p:nvPr/>
        </p:nvSpPr>
        <p:spPr>
          <a:xfrm>
            <a:off x="1430212" y="1099391"/>
            <a:ext cx="2724150" cy="1943100"/>
          </a:xfrm>
          <a:prstGeom prst="rect">
            <a:avLst/>
          </a:prstGeom>
          <a:noFill/>
        </p:spPr>
        <p:txBody>
          <a:bodyPr wrap="square" lIns="0" tIns="0" rIns="0" bIns="0" rtlCol="0" anchor="t"/>
          <a:lstStyle/>
          <a:p>
            <a:pPr algn="l"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bō</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)乱反正</a:t>
            </a:r>
            <a:endParaRPr lang="en-US" altLang="zh-CN" sz="2800" dirty="0"/>
          </a:p>
          <a:p>
            <a:pPr algn="l"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á</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)地而起</a:t>
            </a:r>
            <a:endParaRPr lang="en-US" altLang="zh-CN" sz="2800" dirty="0"/>
          </a:p>
          <a:p>
            <a:pPr algn="l"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挥毫pō</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)墨</a:t>
            </a:r>
            <a:endParaRPr lang="en-US" altLang="zh-CN" sz="2800" dirty="0"/>
          </a:p>
        </p:txBody>
      </p:sp>
      <p:sp>
        <p:nvSpPr>
          <p:cNvPr id="6" name="QB_5_AN.11_1#0ce651678.bracket?pid=c95a57edd&amp;color=0,0,0&amp;vpa=9&amp;vtp=1"/>
          <p:cNvSpPr/>
          <p:nvPr/>
        </p:nvSpPr>
        <p:spPr>
          <a:xfrm>
            <a:off x="2100930" y="1107011"/>
            <a:ext cx="615950"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拨</a:t>
            </a:r>
            <a:endParaRPr lang="en-US" altLang="zh-CN" sz="2800" dirty="0"/>
          </a:p>
        </p:txBody>
      </p:sp>
      <p:sp>
        <p:nvSpPr>
          <p:cNvPr id="7" name="QB_5_AN.12_1#0ce651678.bracket?pid=c95a57edd&amp;color=0,0,0&amp;vpa=10&amp;vtp=1"/>
          <p:cNvSpPr/>
          <p:nvPr/>
        </p:nvSpPr>
        <p:spPr>
          <a:xfrm>
            <a:off x="2100930" y="1754711"/>
            <a:ext cx="615950"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拔</a:t>
            </a:r>
            <a:endParaRPr lang="en-US" altLang="zh-CN" sz="2800" dirty="0"/>
          </a:p>
        </p:txBody>
      </p:sp>
      <p:sp>
        <p:nvSpPr>
          <p:cNvPr id="8" name="QB_5_AN.13_1#0ce651678.bracket?pid=c95a57edd&amp;color=0,0,0&amp;vpa=11&amp;vtp=1"/>
          <p:cNvSpPr/>
          <p:nvPr/>
        </p:nvSpPr>
        <p:spPr>
          <a:xfrm>
            <a:off x="2812130" y="2402411"/>
            <a:ext cx="615950"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泼</a:t>
            </a:r>
            <a:endParaRPr lang="en-US" altLang="zh-CN" sz="2800" dirty="0"/>
          </a:p>
        </p:txBody>
      </p:sp>
      <p:sp>
        <p:nvSpPr>
          <p:cNvPr id="15" name="QB_5_BD.10_2#0ce651678?bid=1&amp;pid=c95a57edd&amp;color=0,0,0&amp;vtp=1"/>
          <p:cNvSpPr/>
          <p:nvPr/>
        </p:nvSpPr>
        <p:spPr>
          <a:xfrm>
            <a:off x="612649" y="1802971"/>
            <a:ext cx="525463" cy="647700"/>
          </a:xfrm>
          <a:prstGeom prst="rect">
            <a:avLst/>
          </a:prstGeom>
          <a:noFill/>
        </p:spPr>
        <p:txBody>
          <a:bodyPr wrap="square" lIns="0" tIns="0" rIns="0" bIns="0" rtlCol="0" anchor="t"/>
          <a:lstStyle/>
          <a:p>
            <a:pPr algn="l"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endParaRPr lang="en-US" altLang="zh-CN" sz="2800" dirty="0"/>
          </a:p>
          <a:p>
            <a:pPr algn="l" latinLnBrk="1">
              <a:lnSpc>
                <a:spcPct val="150000"/>
              </a:lnSpc>
            </a:pPr>
            <a:endParaRPr lang="en-US" altLang="zh-CN" sz="2800" dirty="0"/>
          </a:p>
        </p:txBody>
      </p:sp>
      <p:sp>
        <p:nvSpPr>
          <p:cNvPr id="16" name="SystemAddBraceShape"/>
          <p:cNvSpPr/>
          <p:nvPr/>
        </p:nvSpPr>
        <p:spPr>
          <a:xfrm>
            <a:off x="1112712" y="1353391"/>
            <a:ext cx="165100" cy="1539240"/>
          </a:xfrm>
          <a:prstGeom prst="leftBrace">
            <a:avLst>
              <a:gd name="adj1" fmla="val 90000"/>
              <a:gd name="adj2" fmla="val 50000"/>
            </a:avLst>
          </a:prstGeom>
          <a:ln w="15875">
            <a:solidFill>
              <a:srgbClr val="0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wipe(left)">
                                      <p:cBhvr>
                                        <p:cTn id="7" dur="500"/>
                                        <p:tgtEl>
                                          <p:spTgt spid="6">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wipe(left)">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wipe(left)">
                                      <p:cBhvr>
                                        <p:cTn id="15" dur="500"/>
                                        <p:tgtEl>
                                          <p:spTgt spid="7">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wipe(left)">
                                      <p:cBhvr>
                                        <p:cTn id="18" dur="500"/>
                                        <p:tgtEl>
                                          <p:spTgt spid="7">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wipe(left)">
                                      <p:cBhvr>
                                        <p:cTn id="23" dur="500"/>
                                        <p:tgtEl>
                                          <p:spTgt spid="8">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wipe(left)">
                                      <p:cBhvr>
                                        <p:cTn id="26"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P spid="7" grpId="0" animBg="1" build="p"/>
      <p:bldP spid="8"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10_3#0ce651678?bid=2&amp;pid=c95a57edd&amp;color=0,0,0&amp;vtp=1"/>
          <p:cNvSpPr/>
          <p:nvPr/>
        </p:nvSpPr>
        <p:spPr>
          <a:xfrm>
            <a:off x="1430212" y="468000"/>
            <a:ext cx="2111375" cy="2590800"/>
          </a:xfrm>
          <a:prstGeom prst="rect">
            <a:avLst/>
          </a:prstGeom>
          <a:noFill/>
        </p:spPr>
        <p:txBody>
          <a:bodyPr wrap="square" lIns="0" tIns="0" rIns="0" bIns="0" rtlCol="0" anchor="t"/>
          <a:lstStyle/>
          <a:p>
            <a:pPr algn="l"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ruì</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)利</a:t>
            </a:r>
            <a:endParaRPr lang="en-US" altLang="zh-CN" sz="2800" dirty="0"/>
          </a:p>
          <a:p>
            <a:pPr algn="l"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tuì</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)变</a:t>
            </a:r>
            <a:endParaRPr lang="en-US" altLang="zh-CN" sz="2800" dirty="0"/>
          </a:p>
          <a:p>
            <a:pPr algn="l"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duì</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)换</a:t>
            </a:r>
            <a:endParaRPr lang="en-US" altLang="zh-CN" sz="2800" dirty="0"/>
          </a:p>
          <a:p>
            <a:pPr algn="l"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愉yuè(</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B_5_BD.10_4#0ce651678?bid=3&amp;pid=c95a57edd&amp;color=0,0,0&amp;vtp=1"/>
          <p:cNvSpPr/>
          <p:nvPr/>
        </p:nvSpPr>
        <p:spPr>
          <a:xfrm>
            <a:off x="1366712" y="3083634"/>
            <a:ext cx="2209800" cy="1295400"/>
          </a:xfrm>
          <a:prstGeom prst="rect">
            <a:avLst/>
          </a:prstGeom>
          <a:noFill/>
        </p:spPr>
        <p:txBody>
          <a:bodyPr wrap="square" lIns="0" tIns="0" rIns="0" bIns="0" rtlCol="0" anchor="t"/>
          <a:lstStyle/>
          <a:p>
            <a:pPr algn="l"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miù</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)误</a:t>
            </a:r>
            <a:endParaRPr lang="en-US" altLang="zh-CN" sz="2800" dirty="0"/>
          </a:p>
          <a:p>
            <a:pPr algn="l"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纰miù(</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4" name="QB_5_AN.14_1#0ce651678.bracket?pid=c95a57edd&amp;color=0,0,0&amp;vpa=12&amp;vtp=1"/>
          <p:cNvSpPr/>
          <p:nvPr/>
        </p:nvSpPr>
        <p:spPr>
          <a:xfrm>
            <a:off x="2140619" y="475620"/>
            <a:ext cx="615950"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锐</a:t>
            </a:r>
            <a:endParaRPr lang="en-US" altLang="zh-CN" sz="2800" dirty="0"/>
          </a:p>
        </p:txBody>
      </p:sp>
      <p:sp>
        <p:nvSpPr>
          <p:cNvPr id="5" name="QB_5_AN.15_1#0ce651678.bracket?pid=c95a57edd&amp;color=0,0,0&amp;vpa=13&amp;vtp=1"/>
          <p:cNvSpPr/>
          <p:nvPr/>
        </p:nvSpPr>
        <p:spPr>
          <a:xfrm>
            <a:off x="2119980" y="1123320"/>
            <a:ext cx="615950"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蜕</a:t>
            </a:r>
            <a:endParaRPr lang="en-US" altLang="zh-CN" sz="2800" dirty="0"/>
          </a:p>
        </p:txBody>
      </p:sp>
      <p:sp>
        <p:nvSpPr>
          <p:cNvPr id="6" name="QB_5_AN.16_1#0ce651678.bracket?pid=c95a57edd&amp;color=0,0,0&amp;vpa=14&amp;vtp=1"/>
          <p:cNvSpPr/>
          <p:nvPr/>
        </p:nvSpPr>
        <p:spPr>
          <a:xfrm>
            <a:off x="2199355" y="1771020"/>
            <a:ext cx="615950"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兑</a:t>
            </a:r>
            <a:endParaRPr lang="en-US" altLang="zh-CN" sz="2800" dirty="0"/>
          </a:p>
        </p:txBody>
      </p:sp>
      <p:sp>
        <p:nvSpPr>
          <p:cNvPr id="7" name="QB_5_AN.17_1#0ce651678.bracket?pid=c95a57edd&amp;color=0,0,0&amp;vpa=15&amp;vtp=1"/>
          <p:cNvSpPr/>
          <p:nvPr/>
        </p:nvSpPr>
        <p:spPr>
          <a:xfrm>
            <a:off x="2435894" y="2418720"/>
            <a:ext cx="615950"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悦</a:t>
            </a:r>
            <a:endParaRPr lang="en-US" altLang="zh-CN" sz="2800" dirty="0"/>
          </a:p>
        </p:txBody>
      </p:sp>
      <p:sp>
        <p:nvSpPr>
          <p:cNvPr id="8" name="QB_5_AN.18_1#0ce651678.bracket?pid=c95a57edd&amp;color=0,0,0&amp;vpa=16&amp;vtp=1"/>
          <p:cNvSpPr/>
          <p:nvPr/>
        </p:nvSpPr>
        <p:spPr>
          <a:xfrm>
            <a:off x="2234280" y="3091254"/>
            <a:ext cx="615950"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谬</a:t>
            </a:r>
            <a:endParaRPr lang="en-US" altLang="zh-CN" sz="2800" dirty="0"/>
          </a:p>
        </p:txBody>
      </p:sp>
      <p:sp>
        <p:nvSpPr>
          <p:cNvPr id="9" name="QB_5_AN.19_1#0ce651678.bracket?pid=c95a57edd&amp;color=0,0,0&amp;vpa=17&amp;vtp=1"/>
          <p:cNvSpPr/>
          <p:nvPr/>
        </p:nvSpPr>
        <p:spPr>
          <a:xfrm>
            <a:off x="2412080" y="3738954"/>
            <a:ext cx="615950"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缪</a:t>
            </a:r>
            <a:endParaRPr lang="en-US" altLang="zh-CN" sz="2800" dirty="0"/>
          </a:p>
        </p:txBody>
      </p:sp>
      <p:sp>
        <p:nvSpPr>
          <p:cNvPr id="10" name="QB_5_BD.10_3#0ce651678?bid=2&amp;pid=c95a57edd&amp;color=0,0,0&amp;vtp=1"/>
          <p:cNvSpPr/>
          <p:nvPr/>
        </p:nvSpPr>
        <p:spPr>
          <a:xfrm>
            <a:off x="612649" y="1491620"/>
            <a:ext cx="525463" cy="647700"/>
          </a:xfrm>
          <a:prstGeom prst="rect">
            <a:avLst/>
          </a:prstGeom>
          <a:noFill/>
        </p:spPr>
        <p:txBody>
          <a:bodyPr wrap="square" lIns="0" tIns="0" rIns="0" bIns="0" rtlCol="0" anchor="t"/>
          <a:lstStyle/>
          <a:p>
            <a:pPr algn="l"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endParaRPr lang="en-US" altLang="zh-CN" sz="2800" dirty="0"/>
          </a:p>
          <a:p>
            <a:pPr algn="l" latinLnBrk="1">
              <a:lnSpc>
                <a:spcPct val="150000"/>
              </a:lnSpc>
            </a:pPr>
            <a:endParaRPr lang="en-US" altLang="zh-CN" sz="2800" dirty="0"/>
          </a:p>
        </p:txBody>
      </p:sp>
      <p:sp>
        <p:nvSpPr>
          <p:cNvPr id="11" name="SystemAddBraceShape"/>
          <p:cNvSpPr/>
          <p:nvPr/>
        </p:nvSpPr>
        <p:spPr>
          <a:xfrm>
            <a:off x="1112712" y="722000"/>
            <a:ext cx="165100" cy="2179320"/>
          </a:xfrm>
          <a:prstGeom prst="leftBrace">
            <a:avLst>
              <a:gd name="adj1" fmla="val 90000"/>
              <a:gd name="adj2" fmla="val 50000"/>
            </a:avLst>
          </a:prstGeom>
          <a:ln w="15875">
            <a:solidFill>
              <a:srgbClr val="0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2" name="QB_5_BD.10_4#0ce651678?bid=3&amp;pid=c95a57edd&amp;color=0,0,0&amp;vtp=1"/>
          <p:cNvSpPr/>
          <p:nvPr/>
        </p:nvSpPr>
        <p:spPr>
          <a:xfrm>
            <a:off x="612649" y="3467174"/>
            <a:ext cx="525463" cy="647700"/>
          </a:xfrm>
          <a:prstGeom prst="rect">
            <a:avLst/>
          </a:prstGeom>
          <a:noFill/>
        </p:spPr>
        <p:txBody>
          <a:bodyPr wrap="square" lIns="0" tIns="0" rIns="0" bIns="0" rtlCol="0" anchor="t"/>
          <a:lstStyle/>
          <a:p>
            <a:pPr algn="l"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a:t>
            </a:r>
            <a:endParaRPr lang="en-US" altLang="zh-CN" sz="2800" dirty="0"/>
          </a:p>
          <a:p>
            <a:pPr algn="l" latinLnBrk="1">
              <a:lnSpc>
                <a:spcPct val="150000"/>
              </a:lnSpc>
            </a:pPr>
            <a:endParaRPr lang="en-US" altLang="zh-CN" sz="2800" dirty="0"/>
          </a:p>
        </p:txBody>
      </p:sp>
      <p:sp>
        <p:nvSpPr>
          <p:cNvPr id="13" name="SystemAddBraceShape"/>
          <p:cNvSpPr/>
          <p:nvPr/>
        </p:nvSpPr>
        <p:spPr>
          <a:xfrm>
            <a:off x="1112712" y="3337634"/>
            <a:ext cx="76200" cy="899160"/>
          </a:xfrm>
          <a:prstGeom prst="leftBrace">
            <a:avLst>
              <a:gd name="adj1" fmla="val 90000"/>
              <a:gd name="adj2" fmla="val 50000"/>
            </a:avLst>
          </a:prstGeom>
          <a:ln w="15875">
            <a:solidFill>
              <a:srgbClr val="0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wipe(left)">
                                      <p:cBhvr>
                                        <p:cTn id="15" dur="500"/>
                                        <p:tgtEl>
                                          <p:spTgt spid="5">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wipe(left)">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wipe(left)">
                                      <p:cBhvr>
                                        <p:cTn id="23" dur="500"/>
                                        <p:tgtEl>
                                          <p:spTgt spid="6">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wipe(left)">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wipe(left)">
                                      <p:cBhvr>
                                        <p:cTn id="31" dur="500"/>
                                        <p:tgtEl>
                                          <p:spTgt spid="7">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wipe(left)">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wipe(left)">
                                      <p:cBhvr>
                                        <p:cTn id="39" dur="500"/>
                                        <p:tgtEl>
                                          <p:spTgt spid="8">
                                            <p:bg/>
                                          </p:spTgt>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wipe(left)">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9">
                                            <p:bg/>
                                          </p:spTgt>
                                        </p:tgtEl>
                                        <p:attrNameLst>
                                          <p:attrName>style.visibility</p:attrName>
                                        </p:attrNameLst>
                                      </p:cBhvr>
                                      <p:to>
                                        <p:strVal val="visible"/>
                                      </p:to>
                                    </p:set>
                                    <p:animEffect transition="in" filter="wipe(left)">
                                      <p:cBhvr>
                                        <p:cTn id="47" dur="500"/>
                                        <p:tgtEl>
                                          <p:spTgt spid="9">
                                            <p:bg/>
                                          </p:spTgt>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9">
                                            <p:txEl>
                                              <p:pRg st="0" end="0"/>
                                            </p:txEl>
                                          </p:spTgt>
                                        </p:tgtEl>
                                        <p:attrNameLst>
                                          <p:attrName>style.visibility</p:attrName>
                                        </p:attrNameLst>
                                      </p:cBhvr>
                                      <p:to>
                                        <p:strVal val="visible"/>
                                      </p:to>
                                    </p:set>
                                    <p:animEffect transition="in" filter="wipe(left)">
                                      <p:cBhvr>
                                        <p:cTn id="50"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P spid="8" grpId="0" animBg="1" build="p"/>
      <p:bldP spid="9"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20_1#d86c74fc2?pid=c95a57edd&amp;color=0,0,0&amp;vtp=1&amp;bt=1&amp;bbb=1"/>
          <p:cNvSpPr/>
          <p:nvPr/>
        </p:nvSpPr>
        <p:spPr>
          <a:xfrm>
            <a:off x="612648" y="468000"/>
            <a:ext cx="10963656" cy="584200"/>
          </a:xfrm>
          <a:prstGeom prst="rect">
            <a:avLst/>
          </a:prstGeom>
          <a:noFill/>
        </p:spPr>
        <p:txBody>
          <a:bodyPr wrap="none" lIns="0" tIns="0" rIns="0" bIns="0" rtlCol="0" anchor="t"/>
          <a:lstStyle/>
          <a:p>
            <a:pPr algn="l" latinLnBrk="1">
              <a:lnSpc>
                <a:spcPts val="46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辨析词义</a:t>
            </a:r>
            <a:endParaRPr lang="en-US" altLang="zh-CN" sz="2800" dirty="0"/>
          </a:p>
        </p:txBody>
      </p:sp>
      <p:sp>
        <p:nvSpPr>
          <p:cNvPr id="3" name="QB_6_BD.21_1#efee4e132?sp=1&amp;pid=d86c74fc2&amp;color=0,0,0&amp;vtp=1&amp;bbb=1"/>
          <p:cNvSpPr/>
          <p:nvPr/>
        </p:nvSpPr>
        <p:spPr>
          <a:xfrm>
            <a:off x="612648" y="1061608"/>
            <a:ext cx="10963656" cy="584200"/>
          </a:xfrm>
          <a:prstGeom prst="rect">
            <a:avLst/>
          </a:prstGeom>
          <a:noFill/>
        </p:spPr>
        <p:txBody>
          <a:bodyPr wrap="none" lIns="0" tIns="0" rIns="0" bIns="0" rtlCol="0" anchor="t"/>
          <a:lstStyle/>
          <a:p>
            <a:pPr algn="l" latinLnBrk="1">
              <a:lnSpc>
                <a:spcPts val="4600"/>
              </a:lnSpc>
            </a:pP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制定·制订</a:t>
            </a:r>
            <a:endParaRPr lang="en-US" altLang="zh-CN" sz="2800" dirty="0"/>
          </a:p>
        </p:txBody>
      </p:sp>
      <p:pic>
        <p:nvPicPr>
          <p:cNvPr id="4" name="QB_6_BD.21_1#efee4e132?pid=d86c74fc2&amp;color=0,0,0&amp;tib=255,255,255&amp;iip=2&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30968" y="1854881"/>
            <a:ext cx="192024" cy="19202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B_6_BD.21_2#efee4e132?pid=d86c74fc2&amp;color=0,0,0&amp;vtp=1&amp;bbb=1&amp;hb=1"/>
          <p:cNvSpPr/>
          <p:nvPr/>
        </p:nvSpPr>
        <p:spPr>
          <a:xfrm>
            <a:off x="612648" y="1650062"/>
            <a:ext cx="10963656" cy="3048000"/>
          </a:xfrm>
          <a:prstGeom prst="rect">
            <a:avLst/>
          </a:prstGeom>
          <a:noFill/>
        </p:spPr>
        <p:txBody>
          <a:bodyPr wrap="none" lIns="0" tIns="0" rIns="0" bIns="0" rtlCol="0" anchor="t"/>
          <a:lstStyle/>
          <a:p>
            <a:pPr algn="l" latinLnBrk="1">
              <a:lnSpc>
                <a:spcPts val="4800"/>
              </a:lnSpc>
            </a:pPr>
            <a:r>
              <a:rPr lang="en-US" altLang="zh-CN" sz="900" b="0" i="0" ker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辨析</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制定</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与</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制订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都有创制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拟定的意思</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制定</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侧重于作出最后</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8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决定</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使完全确定下来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一般不能轻易更改</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用于长期稳定的重大问</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8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题的决定</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常与政策</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法令等搭配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制订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侧重于从无到有的创制</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8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草拟而后的订立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可根据实际情况在短期内补充和更改</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用于一般的</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8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具体事项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常与计划</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方案等搭配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00" dirty="0"/>
          </a:p>
        </p:txBody>
      </p:sp>
      <p:pic>
        <p:nvPicPr>
          <p:cNvPr id="6" name="QB_6_BD.21_2#efee4e132?pid=d86c74fc2&amp;color=0,0,0&amp;tib=255,255,255&amp;iip=3&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30968" y="4928281"/>
            <a:ext cx="192024" cy="19202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7" name="QB_6_BD.21_3#efee4e132?pid=d86c74fc2&amp;color=0,0,0&amp;vtp=1&amp;bbb=1&amp;hb=1"/>
          <p:cNvSpPr/>
          <p:nvPr/>
        </p:nvSpPr>
        <p:spPr>
          <a:xfrm>
            <a:off x="612648" y="4723462"/>
            <a:ext cx="10963656" cy="1219200"/>
          </a:xfrm>
          <a:prstGeom prst="rect">
            <a:avLst/>
          </a:prstGeom>
          <a:noFill/>
        </p:spPr>
        <p:txBody>
          <a:bodyPr wrap="none" lIns="0" tIns="0" rIns="0" bIns="0" rtlCol="0" anchor="t"/>
          <a:lstStyle/>
          <a:p>
            <a:pPr algn="l" latinLnBrk="1">
              <a:lnSpc>
                <a:spcPts val="4800"/>
              </a:lnSpc>
            </a:pPr>
            <a:r>
              <a:rPr lang="en-US" altLang="zh-CN" sz="900" b="0" i="0" ker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我们根据课程安排和学生的具体情况，</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了2024下半年到</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8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2025</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上半年的工作计划。</a:t>
            </a:r>
            <a:endParaRPr lang="en-US" altLang="zh-CN" sz="100" dirty="0"/>
          </a:p>
        </p:txBody>
      </p:sp>
      <p:sp>
        <p:nvSpPr>
          <p:cNvPr id="8" name="QB_6_AN.22_1#efee4e132.blank?pid=d86c74fc2&amp;color=0,0,0&amp;vpa=18&amp;vtp=1&amp;bbb=1"/>
          <p:cNvSpPr/>
          <p:nvPr/>
        </p:nvSpPr>
        <p:spPr>
          <a:xfrm>
            <a:off x="7785767" y="4693299"/>
            <a:ext cx="973138" cy="584200"/>
          </a:xfrm>
          <a:prstGeom prst="rect">
            <a:avLst/>
          </a:prstGeom>
          <a:noFill/>
        </p:spPr>
        <p:txBody>
          <a:bodyPr wrap="none" lIns="0" tIns="0" rIns="0" bIns="0" rtlCol="0" anchor="t"/>
          <a:lstStyle/>
          <a:p>
            <a:pPr algn="ctr" latinLnBrk="1">
              <a:lnSpc>
                <a:spcPts val="46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制订</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
                                            <p:bg/>
                                          </p:spTgt>
                                        </p:tgtEl>
                                        <p:attrNameLst>
                                          <p:attrName>style.visibility</p:attrName>
                                        </p:attrNameLst>
                                      </p:cBhvr>
                                      <p:to>
                                        <p:strVal val="visible"/>
                                      </p:to>
                                    </p:set>
                                    <p:animEffect transition="in" filter="wipe(left)">
                                      <p:cBhvr>
                                        <p:cTn id="7" dur="500"/>
                                        <p:tgtEl>
                                          <p:spTgt spid="8">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wipe(left)">
                                      <p:cBhvr>
                                        <p:cTn id="10"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3_1#d6eb8259a?sp=1&amp;pid=d86c74fc2&amp;color=0,0,0&amp;vtp=1&amp;bt=1&amp;bbb=1"/>
          <p:cNvSpPr/>
          <p:nvPr/>
        </p:nvSpPr>
        <p:spPr>
          <a:xfrm>
            <a:off x="612648" y="468000"/>
            <a:ext cx="10963656" cy="635000"/>
          </a:xfrm>
          <a:prstGeom prst="rect">
            <a:avLst/>
          </a:prstGeom>
          <a:noFill/>
        </p:spPr>
        <p:txBody>
          <a:bodyPr wrap="none" lIns="0" tIns="0" rIns="0" bIns="0" rtlCol="0" anchor="t"/>
          <a:lstStyle/>
          <a:p>
            <a:pPr algn="l" latinLnBrk="1">
              <a:lnSpc>
                <a:spcPts val="5000"/>
              </a:lnSpc>
            </a:pP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五花八门·琳琅满目</a:t>
            </a:r>
            <a:endParaRPr lang="en-US" altLang="zh-CN" sz="2800" dirty="0"/>
          </a:p>
        </p:txBody>
      </p:sp>
      <p:pic>
        <p:nvPicPr>
          <p:cNvPr id="3" name="QB_6_BD.23_1#d6eb8259a?pid=d86c74fc2&amp;color=0,0,0&amp;tib=255,255,255&amp;iip=4&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30968" y="1323419"/>
            <a:ext cx="192024" cy="19202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B_6_BD.23_2#d6eb8259a?pid=d86c74fc2&amp;color=0,0,0&amp;vtp=1&amp;bbb=1&amp;hb=1"/>
          <p:cNvSpPr/>
          <p:nvPr/>
        </p:nvSpPr>
        <p:spPr>
          <a:xfrm>
            <a:off x="612648" y="1099391"/>
            <a:ext cx="10963656" cy="2590800"/>
          </a:xfrm>
          <a:prstGeom prst="rect">
            <a:avLst/>
          </a:prstGeom>
          <a:noFill/>
        </p:spPr>
        <p:txBody>
          <a:bodyPr wrap="none" lIns="0" tIns="0" rIns="0" bIns="0" rtlCol="0" anchor="t"/>
          <a:lstStyle/>
          <a:p>
            <a:pPr algn="l" latinLnBrk="1">
              <a:lnSpc>
                <a:spcPts val="5100"/>
              </a:lnSpc>
            </a:pPr>
            <a:r>
              <a:rPr lang="en-US" altLang="zh-CN" sz="900" b="0" i="0" ker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辨析</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五花八门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琳琅满目</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都指花样多</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五花八门</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形容花样繁多</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或变幻多端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多指未列入正统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多种多样的杂事或手段</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适用范围较</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广</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琳琅满目</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形容各种美好的东西很多</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多指书籍或工艺品</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适</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用范围较窄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00" dirty="0"/>
          </a:p>
        </p:txBody>
      </p:sp>
      <p:pic>
        <p:nvPicPr>
          <p:cNvPr id="5" name="QB_6_BD.23_2#d6eb8259a?pid=d86c74fc2&amp;color=0,0,0&amp;tib=255,255,255&amp;iip=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30968" y="3939619"/>
            <a:ext cx="192024" cy="19202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6" name="QB_6_BD.23_3#d6eb8259a?pid=d86c74fc2&amp;color=0,0,0&amp;vtp=1&amp;bbb=1&amp;hb=1"/>
          <p:cNvSpPr/>
          <p:nvPr/>
        </p:nvSpPr>
        <p:spPr>
          <a:xfrm>
            <a:off x="612648" y="3715591"/>
            <a:ext cx="10963656" cy="1295400"/>
          </a:xfrm>
          <a:prstGeom prst="rect">
            <a:avLst/>
          </a:prstGeom>
          <a:noFill/>
        </p:spPr>
        <p:txBody>
          <a:bodyPr wrap="none" lIns="0" tIns="0" rIns="0" bIns="0" rtlCol="0" anchor="t"/>
          <a:lstStyle/>
          <a:p>
            <a:pPr algn="l" latinLnBrk="1">
              <a:lnSpc>
                <a:spcPts val="5100"/>
              </a:lnSpc>
            </a:pPr>
            <a:r>
              <a:rPr lang="en-US" altLang="zh-CN" sz="900" b="0" i="0" ker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现代物品丰富</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，购物方式又</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，很多人在冲动性购物</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后</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，恨不得“剁手”。</a:t>
            </a:r>
            <a:endParaRPr lang="en-US" altLang="zh-CN" sz="100" dirty="0"/>
          </a:p>
        </p:txBody>
      </p:sp>
      <p:sp>
        <p:nvSpPr>
          <p:cNvPr id="7" name="QB_6_AN.24_1#d6eb8259a.blank?pid=d86c74fc2&amp;color=0,0,0&amp;vpa=19&amp;vtp=1&amp;bbb=1"/>
          <p:cNvSpPr/>
          <p:nvPr/>
        </p:nvSpPr>
        <p:spPr>
          <a:xfrm>
            <a:off x="6007766" y="3685111"/>
            <a:ext cx="1687513"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五花八门</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wipe(left)">
                                      <p:cBhvr>
                                        <p:cTn id="7" dur="500"/>
                                        <p:tgtEl>
                                          <p:spTgt spid="7">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wipe(left)">
                                      <p:cBhvr>
                                        <p:cTn id="10"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25_1#ab14f1600?sp=1&amp;pid=c95a57edd&amp;color=0,0,0&amp;vtp=1&amp;bt=1&amp;bbb=1"/>
          <p:cNvSpPr/>
          <p:nvPr/>
        </p:nvSpPr>
        <p:spPr>
          <a:xfrm>
            <a:off x="612648" y="468000"/>
            <a:ext cx="10963656" cy="32385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积累成语</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请根据词义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，在横线上填写恰当的课内成语。</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自己吹喇叭，自己打鼓，比喻自我吹嘘。</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治理混乱的局面，使恢复正常。</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接连不断地出现，没有穷尽。</a:t>
            </a:r>
            <a:endParaRPr lang="en-US" altLang="zh-CN" sz="2800" dirty="0"/>
          </a:p>
        </p:txBody>
      </p:sp>
      <p:sp>
        <p:nvSpPr>
          <p:cNvPr id="3" name="QB_5_AN.26_1#ab14f1600.blank?pid=c95a57edd&amp;color=0,0,0&amp;vpa=20&amp;vtp=1&amp;bbb=1"/>
          <p:cNvSpPr/>
          <p:nvPr/>
        </p:nvSpPr>
        <p:spPr>
          <a:xfrm>
            <a:off x="978566" y="1732920"/>
            <a:ext cx="1687513"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自吹自擂</a:t>
            </a:r>
            <a:endParaRPr lang="en-US" altLang="zh-CN" sz="2800" dirty="0"/>
          </a:p>
        </p:txBody>
      </p:sp>
      <p:sp>
        <p:nvSpPr>
          <p:cNvPr id="4" name="QB_5_AN.27_1#ab14f1600.blank?pid=c95a57edd&amp;color=0,0,0&amp;vpa=21&amp;vtp=1&amp;bbb=1"/>
          <p:cNvSpPr/>
          <p:nvPr/>
        </p:nvSpPr>
        <p:spPr>
          <a:xfrm>
            <a:off x="978566" y="2380620"/>
            <a:ext cx="1687513"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拨乱反正</a:t>
            </a:r>
            <a:endParaRPr lang="en-US" altLang="zh-CN" sz="2800" dirty="0"/>
          </a:p>
        </p:txBody>
      </p:sp>
      <p:sp>
        <p:nvSpPr>
          <p:cNvPr id="5" name="QB_5_AN.28_1#ab14f1600.blank?pid=c95a57edd&amp;color=0,0,0&amp;vpa=22&amp;vtp=1&amp;bbb=1"/>
          <p:cNvSpPr/>
          <p:nvPr/>
        </p:nvSpPr>
        <p:spPr>
          <a:xfrm>
            <a:off x="978566" y="3028320"/>
            <a:ext cx="1687513"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层出不穷</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wipe(left)">
                                      <p:cBhvr>
                                        <p:cTn id="15" dur="500"/>
                                        <p:tgtEl>
                                          <p:spTgt spid="4">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wipe(left)">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wipe(left)">
                                      <p:cBhvr>
                                        <p:cTn id="23" dur="500"/>
                                        <p:tgtEl>
                                          <p:spTgt spid="5">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wipe(left)">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9_1#dac8ea1e6?sp=1&amp;pid=c95a57edd&amp;color=0,0,0&amp;vtp=1&amp;bt=1&amp;bbb=1&amp;hb=1"/>
          <p:cNvSpPr/>
          <p:nvPr/>
        </p:nvSpPr>
        <p:spPr>
          <a:xfrm>
            <a:off x="612648" y="468000"/>
            <a:ext cx="10963656" cy="2489200"/>
          </a:xfrm>
          <a:prstGeom prst="rect">
            <a:avLst/>
          </a:prstGeom>
          <a:noFill/>
        </p:spPr>
        <p:txBody>
          <a:bodyPr wrap="none" lIns="0" tIns="0" rIns="0" bIns="0" rtlCol="0" anchor="t"/>
          <a:lstStyle/>
          <a:p>
            <a:pPr algn="l" latinLnBrk="1">
              <a:lnSpc>
                <a:spcPts val="49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正确使用标点符号——括号</a:t>
            </a:r>
            <a:endParaRPr lang="en-US" altLang="zh-CN" sz="2800" dirty="0"/>
          </a:p>
          <a:p>
            <a:pPr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下列各句中的括号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，和“毛主席说：‘理论与实践的统一</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，是马克思主义</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的一个最基本的原则</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。’（《毛泽东选集》第5卷第297页）”</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中的括号，</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作用相同的一项是(</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C_5_AN.30_1#dac8ea1e6.bracket?pid=c95a57edd&amp;color=0,0,0&amp;vpa=23&amp;vtp=1"/>
          <p:cNvSpPr/>
          <p:nvPr/>
        </p:nvSpPr>
        <p:spPr>
          <a:xfrm>
            <a:off x="3734466" y="2342711"/>
            <a:ext cx="515938" cy="596900"/>
          </a:xfrm>
          <a:prstGeom prst="rect">
            <a:avLst/>
          </a:prstGeom>
          <a:noFill/>
        </p:spPr>
        <p:txBody>
          <a:bodyPr wrap="none" lIns="0" tIns="0" rIns="0" bIns="0" rtlCol="0" anchor="t"/>
          <a:lstStyle/>
          <a:p>
            <a:pPr algn="ctr" latinLnBrk="1">
              <a:lnSpc>
                <a:spcPts val="47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800" dirty="0"/>
          </a:p>
        </p:txBody>
      </p:sp>
      <p:sp>
        <p:nvSpPr>
          <p:cNvPr id="4" name="QC_5_BD.29_2#dac8ea1e6.choices?pid=c95a57edd&amp;color=0,0,0&amp;vtp=1&amp;bbb=1&amp;hb=1"/>
          <p:cNvSpPr/>
          <p:nvPr/>
        </p:nvSpPr>
        <p:spPr>
          <a:xfrm>
            <a:off x="612648" y="2947041"/>
            <a:ext cx="10963656" cy="3111500"/>
          </a:xfrm>
          <a:prstGeom prst="rect">
            <a:avLst/>
          </a:prstGeom>
          <a:noFill/>
        </p:spPr>
        <p:txBody>
          <a:bodyPr wrap="none" lIns="0" tIns="0" rIns="0" bIns="0" rtlCol="0" anchor="t"/>
          <a:lstStyle/>
          <a:p>
            <a:pPr algn="l" latinLnBrk="1">
              <a:lnSpc>
                <a:spcPts val="49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我用什么方法来报答母亲的深恩呢</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?我将继续尽忠于我们的民族和</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人民</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，尽忠于我们的民族和人民的希望——中国共产党</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，使和母亲同</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样生活着的人能够过快乐的生活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。（朱德《回忆我的母亲》）</a:t>
            </a:r>
            <a:endParaRPr lang="en-US" altLang="zh-CN" sz="2800" dirty="0"/>
          </a:p>
          <a:p>
            <a:pPr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（桃花源人）见渔人，乃大惊，问（渔人）所从来。（渔人</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）具答</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。（桃花源人）便要（渔人）还家，设酒杀鸡作食。</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1_1#dac8ea1e6.choices?pid=c95a57edd&amp;color=0,0,0&amp;mp=1&amp;vtp=1&amp;bt=1&amp;bbb=1&amp;hb=1"/>
          <p:cNvSpPr/>
          <p:nvPr/>
        </p:nvSpPr>
        <p:spPr>
          <a:xfrm>
            <a:off x="612648" y="468000"/>
            <a:ext cx="10963656" cy="25908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寂寞地在室中徘徊，突然想到希夷（叶挺的字</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），但希夷还有一个</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爱女在他的身旁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，应该是可以得到些安慰的。</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（二）对于近百年的中国史，应聚集人材，分工合作地去做</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，克服</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无组织的状态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2_1#dac8ea1e6?pid=c95a57edd&amp;color=0,0,0&amp;vtp=1&amp;bt=1&amp;bbb=1&amp;hb=1"/>
          <p:cNvSpPr/>
          <p:nvPr/>
        </p:nvSpPr>
        <p:spPr>
          <a:xfrm>
            <a:off x="612648" y="468000"/>
            <a:ext cx="10963656" cy="12954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A项和例句中的括号都标示引语的出处。B项</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，标示订正或补加</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的文字</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。C项，标示注释内容或补充说明。D项，标示次序语。</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c985fac0e.fixed?pid=abe0c2271&amp;color=0,173,163&amp;vtp=1&amp;bbb=1"/>
          <p:cNvSpPr/>
          <p:nvPr/>
        </p:nvSpPr>
        <p:spPr>
          <a:xfrm>
            <a:off x="877824" y="2624328"/>
            <a:ext cx="10981944" cy="722376"/>
          </a:xfrm>
          <a:prstGeom prst="rect">
            <a:avLst/>
          </a:prstGeom>
          <a:noFill/>
        </p:spPr>
        <p:txBody>
          <a:bodyPr wrap="none" lIns="0" tIns="0" rIns="0" bIns="0" rtlCol="0" anchor="b"/>
          <a:lstStyle/>
          <a:p>
            <a:pPr algn="l" latinLnBrk="1">
              <a:lnSpc>
                <a:spcPts val="5000"/>
              </a:lnSpc>
            </a:pP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第一单元</a:t>
            </a:r>
            <a:r>
              <a:rPr lang="en-US" altLang="zh-CN" sz="4000" b="1"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科学与文化论著研习——理论的价值</a:t>
            </a:r>
            <a:endParaRPr lang="en-US" altLang="zh-CN" sz="4000" dirty="0"/>
          </a:p>
        </p:txBody>
      </p:sp>
      <p:sp>
        <p:nvSpPr>
          <p:cNvPr id="3" name="C_2#c985fac0e"/>
          <p:cNvSpPr/>
          <p:nvPr/>
        </p:nvSpPr>
        <p:spPr>
          <a:xfrm>
            <a:off x="877824" y="3419856"/>
            <a:ext cx="8997696" cy="9144"/>
          </a:xfrm>
          <a:prstGeom prst="line">
            <a:avLst/>
          </a:prstGeom>
          <a:noFill/>
          <a:ln w="28575">
            <a:solidFill>
              <a:srgbClr val="00ADA3"/>
            </a:solidFill>
            <a:prstDash val="solid"/>
          </a:ln>
        </p:spPr>
        <p:txBody>
          <a:bodyPr/>
          <a:lstStyle/>
          <a:p>
            <a:endParaRPr lang="zh-CN" altLang="en-US"/>
          </a:p>
        </p:txBody>
      </p:sp>
      <p:sp>
        <p:nvSpPr>
          <p:cNvPr id="4" name="C_2_BD#c985fac0e.fixed?pid=abe0c2271&amp;color=0,173,163&amp;vtp=1&amp;bbb=1"/>
          <p:cNvSpPr/>
          <p:nvPr/>
        </p:nvSpPr>
        <p:spPr>
          <a:xfrm>
            <a:off x="877824" y="3493008"/>
            <a:ext cx="10981944" cy="1041908"/>
          </a:xfrm>
          <a:prstGeom prst="rect">
            <a:avLst/>
          </a:prstGeom>
          <a:noFill/>
        </p:spPr>
        <p:txBody>
          <a:bodyPr wrap="none" lIns="0" tIns="0" rIns="0" bIns="0" rtlCol="0" anchor="t"/>
          <a:lstStyle/>
          <a:p>
            <a:pPr algn="l" latinLnBrk="1">
              <a:lnSpc>
                <a:spcPts val="4200"/>
              </a:lnSpc>
            </a:pPr>
            <a:r>
              <a:rPr lang="en-US" altLang="zh-CN" sz="34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第3课</a:t>
            </a:r>
            <a:r>
              <a:rPr lang="en-US" altLang="zh-CN" sz="3400" b="0"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34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实践是检验真理的唯一标准</a:t>
            </a:r>
            <a:endParaRPr lang="en-US" altLang="zh-CN" sz="3380" dirty="0"/>
          </a:p>
        </p:txBody>
      </p:sp>
    </p:spTree>
  </p:cSld>
  <p:clrMapOvr>
    <a:masterClrMapping/>
  </p:clrMapOvr>
  <p:transition>
    <p:split dir="in"/>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4286aeb2e?pid=c95a57edd&amp;color=0,0,0&amp;vtp=1&amp;bt=1&amp;bbb=1"/>
          <p:cNvSpPr/>
          <p:nvPr/>
        </p:nvSpPr>
        <p:spPr>
          <a:xfrm>
            <a:off x="612648" y="468000"/>
            <a:ext cx="10963656" cy="5600700"/>
          </a:xfrm>
          <a:prstGeom prst="rect">
            <a:avLst/>
          </a:prstGeom>
          <a:noFill/>
        </p:spPr>
        <p:txBody>
          <a:bodyPr wrap="none" lIns="0" tIns="0" rIns="0" bIns="0" rtlCol="0" anchor="t"/>
          <a:lstStyle/>
          <a:p>
            <a:pPr algn="l" latinLnBrk="1">
              <a:lnSpc>
                <a:spcPts val="49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语用知识</a:t>
            </a:r>
            <a:endParaRPr lang="en-US" altLang="zh-CN" sz="2800" dirty="0"/>
          </a:p>
          <a:p>
            <a:pPr algn="ctr"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括号的常见用法及注意点</a:t>
            </a:r>
            <a:endParaRPr lang="en-US" altLang="zh-CN" sz="2800" dirty="0"/>
          </a:p>
          <a:p>
            <a:pPr latinLnBrk="1">
              <a:lnSpc>
                <a:spcPts val="49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常见用法</a:t>
            </a:r>
            <a:endParaRPr lang="en-US" altLang="zh-CN" sz="2800" dirty="0"/>
          </a:p>
          <a:p>
            <a:pPr latinLnBrk="1">
              <a:lnSpc>
                <a:spcPts val="49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标示注释内容或补充说明</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例如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9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我校拥有特级教师</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含已退休的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）17</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9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标示订正或补加的文字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例如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9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信纸上用稚嫩的字体写着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阿夷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你好</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9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标示序次语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例如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9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语言有三个要素</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声音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结构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意义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_BD#4286aeb2e?pid=c95a57edd&amp;color=0,0,0&amp;vtp=1&amp;bt=1&amp;bbb=1&amp;hb=1"/>
          <p:cNvSpPr/>
          <p:nvPr/>
        </p:nvSpPr>
        <p:spPr>
          <a:xfrm>
            <a:off x="612648" y="468000"/>
            <a:ext cx="10963656" cy="32385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④</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标示引语的出处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例如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他说得好</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未画之前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不立一格</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既画之后</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不留一格</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板桥集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题画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⑤</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标示汉语拼音注音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例如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这个字在现代汉语中最常用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_BD#4286aeb2e?pid=c95a57edd&amp;color=0,0,0&amp;vtp=1&amp;bt=1&amp;bbb=1&amp;hb=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注意点</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除科技书刊中的数学</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逻辑公式外</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所有括号</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特别是同一形</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式的括号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应尽量避免套用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必须套用括号时</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宜采用不同的括号形式</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配合使用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括号可分为句内括号和句外括号</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句内括号用于注释句子里的</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某些词语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即本身就是句子的一部分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应紧跟在被注释的词语之后</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句</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外括号则用于注释句子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句群或段落</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即本身结构独立</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不属于前面</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的句子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句群或段落</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应位于所注释语段的句末点号之后</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7209ef4bf?pid=87b49590c&amp;color=0,0,0&amp;vtp=1&amp;bt=1&amp;bbb=1"/>
          <p:cNvSpPr/>
          <p:nvPr/>
        </p:nvSpPr>
        <p:spPr>
          <a:xfrm>
            <a:off x="612648" y="466344"/>
            <a:ext cx="10963656" cy="731520"/>
          </a:xfrm>
          <a:prstGeom prst="rect">
            <a:avLst/>
          </a:prstGeom>
          <a:noFill/>
        </p:spPr>
        <p:txBody>
          <a:bodyPr wrap="none" lIns="0" tIns="0" rIns="0" bIns="0" rtlCol="0" anchor="t"/>
          <a:lstStyle/>
          <a:p>
            <a:pPr algn="l" latinLnBrk="1">
              <a:lnSpc>
                <a:spcPts val="5600"/>
              </a:lnSpc>
            </a:pPr>
            <a:r>
              <a:rPr lang="en-US" altLang="zh-CN" sz="3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五、文意梳理</a:t>
            </a:r>
            <a:endParaRPr lang="en-US" altLang="zh-CN" sz="3200" dirty="0"/>
          </a:p>
        </p:txBody>
      </p:sp>
      <p:sp>
        <p:nvSpPr>
          <p:cNvPr id="3" name="QB_5_BD.33_1#f911ad0a5?sp=1&amp;pid=7209ef4bf&amp;color=0,0,0&amp;vtp=1&amp;bbb=1"/>
          <p:cNvSpPr/>
          <p:nvPr/>
        </p:nvSpPr>
        <p:spPr>
          <a:xfrm>
            <a:off x="612648" y="1174454"/>
            <a:ext cx="10963656" cy="635000"/>
          </a:xfrm>
          <a:prstGeom prst="rect">
            <a:avLst/>
          </a:prstGeom>
          <a:noFill/>
        </p:spPr>
        <p:txBody>
          <a:bodyPr wrap="none" lIns="0" tIns="0" rIns="0" bIns="0" rtlCol="0" anchor="t"/>
          <a:lstStyle/>
          <a:p>
            <a:pPr algn="l" latinLnBrk="1">
              <a:lnSpc>
                <a:spcPts val="50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厘清结构</a:t>
            </a:r>
            <a:endParaRPr lang="en-US" altLang="zh-CN" sz="2800" dirty="0"/>
          </a:p>
        </p:txBody>
      </p:sp>
      <p:pic>
        <p:nvPicPr>
          <p:cNvPr id="4" name="QB_5_BD.33_2#f911ad0a5?pid=7209ef4bf&amp;color=0,0,0&amp;tib=255,255,255&amp;vip=24#26&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889505" y="1879346"/>
            <a:ext cx="5697807" cy="404780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B_5_AN.34_1#f911ad0a5.blank?pid=7209ef4bf&amp;color=0,0,0&amp;vpa=24&amp;vtp=1"/>
          <p:cNvSpPr/>
          <p:nvPr/>
        </p:nvSpPr>
        <p:spPr>
          <a:xfrm>
            <a:off x="5750601" y="2391417"/>
            <a:ext cx="1178576" cy="146306"/>
          </a:xfrm>
          <a:prstGeom prst="rect">
            <a:avLst/>
          </a:prstGeom>
          <a:noFill/>
        </p:spPr>
        <p:txBody>
          <a:bodyPr wrap="none" lIns="0" tIns="0" rIns="0" bIns="0" rtlCol="0" anchor="b"/>
          <a:lstStyle/>
          <a:p>
            <a:pPr algn="ctr" latinLnBrk="1">
              <a:lnSpc>
                <a:spcPts val="2600"/>
              </a:lnSpc>
            </a:pPr>
            <a:r>
              <a:rPr lang="en-US" altLang="zh-CN" sz="21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社会实践</a:t>
            </a:r>
            <a:endParaRPr lang="en-US" altLang="zh-CN" sz="2100" dirty="0"/>
          </a:p>
        </p:txBody>
      </p:sp>
      <p:sp>
        <p:nvSpPr>
          <p:cNvPr id="6" name="QB_5_AN.35_1#f911ad0a5.blank?pid=7209ef4bf&amp;color=0,0,0&amp;vpa=25&amp;vtp=1"/>
          <p:cNvSpPr/>
          <p:nvPr/>
        </p:nvSpPr>
        <p:spPr>
          <a:xfrm>
            <a:off x="5191794" y="2732798"/>
            <a:ext cx="2245325" cy="349510"/>
          </a:xfrm>
          <a:prstGeom prst="rect">
            <a:avLst/>
          </a:prstGeom>
          <a:noFill/>
        </p:spPr>
        <p:txBody>
          <a:bodyPr wrap="square" lIns="0" tIns="0" rIns="0" bIns="0" rtlCol="0" anchor="b"/>
          <a:lstStyle/>
          <a:p>
            <a:pPr algn="l" latinLnBrk="1"/>
            <a:r>
              <a:rPr lang="en-US" altLang="zh-CN" sz="21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理论与实践的统一</a:t>
            </a:r>
            <a:endParaRPr lang="en-US" altLang="zh-CN" sz="2100" dirty="0"/>
          </a:p>
        </p:txBody>
      </p:sp>
      <p:sp>
        <p:nvSpPr>
          <p:cNvPr id="7" name="QB_5_AN.36_1#f911ad0a5.blank?pid=7209ef4bf&amp;color=0,0,0&amp;vpa=26&amp;vtp=1"/>
          <p:cNvSpPr/>
          <p:nvPr/>
        </p:nvSpPr>
        <p:spPr>
          <a:xfrm>
            <a:off x="5303556" y="4366549"/>
            <a:ext cx="1981164" cy="276356"/>
          </a:xfrm>
          <a:prstGeom prst="rect">
            <a:avLst/>
          </a:prstGeom>
          <a:noFill/>
        </p:spPr>
        <p:txBody>
          <a:bodyPr wrap="square" lIns="0" tIns="0" rIns="0" bIns="0" rtlCol="0" anchor="b"/>
          <a:lstStyle/>
          <a:p>
            <a:pPr algn="l" latinLnBrk="1"/>
            <a:r>
              <a:rPr lang="en-US" altLang="zh-CN" sz="21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用实践检验真理</a:t>
            </a:r>
            <a:endParaRPr lang="en-US" altLang="zh-CN" sz="21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wipe(left)">
                                      <p:cBhvr>
                                        <p:cTn id="7" dur="500"/>
                                        <p:tgtEl>
                                          <p:spTgt spid="5">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wipe(left)">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wipe(left)">
                                      <p:cBhvr>
                                        <p:cTn id="15" dur="500"/>
                                        <p:tgtEl>
                                          <p:spTgt spid="6">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wipe(left)">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wipe(left)">
                                      <p:cBhvr>
                                        <p:cTn id="23" dur="500"/>
                                        <p:tgtEl>
                                          <p:spTgt spid="7">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wipe(left)">
                                      <p:cBhvr>
                                        <p:cTn id="26"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37_1#aaf64863d?sp=1&amp;pid=7209ef4bf&amp;color=0,0,0&amp;vtp=1&amp;bt=1&amp;bbb=1&amp;hb=1"/>
          <p:cNvSpPr/>
          <p:nvPr/>
        </p:nvSpPr>
        <p:spPr>
          <a:xfrm>
            <a:off x="612648" y="468000"/>
            <a:ext cx="10963656" cy="38862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概括主旨</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本文针对当时中国①</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两个凡是”至上的现实</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，鲜明</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地阐述了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“实践是检验真理的唯一标准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”这一马克思主义认识论的基本</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原理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，澄清了当时人们的一些模糊乃至错误的认识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，推动了全国性的</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马克思主义②</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运动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为当时中国共产党重新确立③</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思想路线</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、政治路线和组织路线，进行了重要的理论准备。</a:t>
            </a:r>
            <a:endParaRPr lang="en-US" altLang="zh-CN" sz="2800" dirty="0"/>
          </a:p>
        </p:txBody>
      </p:sp>
      <p:sp>
        <p:nvSpPr>
          <p:cNvPr id="3" name="QB_5_AN.38_1#aaf64863d.blank?pid=7209ef4bf&amp;color=0,0,0&amp;vpa=27&amp;vtp=1&amp;bbb=1"/>
          <p:cNvSpPr/>
          <p:nvPr/>
        </p:nvSpPr>
        <p:spPr>
          <a:xfrm>
            <a:off x="4534566" y="1085220"/>
            <a:ext cx="1687513"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思想僵化</a:t>
            </a:r>
            <a:endParaRPr lang="en-US" altLang="zh-CN" sz="2800" dirty="0"/>
          </a:p>
        </p:txBody>
      </p:sp>
      <p:sp>
        <p:nvSpPr>
          <p:cNvPr id="4" name="QB_5_AN.39_1#aaf64863d.blank?pid=7209ef4bf&amp;color=0,0,0&amp;vpa=28&amp;vtp=1&amp;bbb=1"/>
          <p:cNvSpPr/>
          <p:nvPr/>
        </p:nvSpPr>
        <p:spPr>
          <a:xfrm>
            <a:off x="2756567" y="3028320"/>
            <a:ext cx="1687513"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思想解放</a:t>
            </a:r>
            <a:endParaRPr lang="en-US" altLang="zh-CN" sz="2800" dirty="0"/>
          </a:p>
        </p:txBody>
      </p:sp>
      <p:sp>
        <p:nvSpPr>
          <p:cNvPr id="5" name="QB_5_AN.40_1#aaf64863d.blank?pid=7209ef4bf&amp;color=0,0,0&amp;vpa=29&amp;vtp=1&amp;bbb=1&amp;hb=1"/>
          <p:cNvSpPr/>
          <p:nvPr/>
        </p:nvSpPr>
        <p:spPr>
          <a:xfrm>
            <a:off x="612648" y="3028320"/>
            <a:ext cx="10963656" cy="1280160"/>
          </a:xfrm>
          <a:prstGeom prst="rect">
            <a:avLst/>
          </a:prstGeom>
          <a:noFill/>
        </p:spPr>
        <p:txBody>
          <a:bodyPr wrap="square" lIns="0" tIns="0" rIns="0" bIns="0" rtlCol="0" anchor="t"/>
          <a:lstStyle/>
          <a:p>
            <a:pPr latinLnBrk="1">
              <a:lnSpc>
                <a:spcPct val="150000"/>
              </a:lnSpc>
            </a:pPr>
            <a:r>
              <a:rPr lang="en-US" altLang="zh-CN" sz="2800" b="1" i="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马克思主义</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wipe(left)">
                                      <p:cBhvr>
                                        <p:cTn id="15" dur="500"/>
                                        <p:tgtEl>
                                          <p:spTgt spid="4">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wipe(left)">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wipe(left)">
                                      <p:cBhvr>
                                        <p:cTn id="23" dur="500"/>
                                        <p:tgtEl>
                                          <p:spTgt spid="5">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wipe(left)">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65ae1f9d4.fixed?pid=c985fac0e&amp;color=0,173,163&amp;vtp=1&amp;bbb=1"/>
          <p:cNvSpPr/>
          <p:nvPr/>
        </p:nvSpPr>
        <p:spPr>
          <a:xfrm>
            <a:off x="1618488" y="2660904"/>
            <a:ext cx="8997696" cy="722376"/>
          </a:xfrm>
          <a:prstGeom prst="rect">
            <a:avLst/>
          </a:prstGeom>
          <a:noFill/>
        </p:spPr>
        <p:txBody>
          <a:bodyPr wrap="none" lIns="0" tIns="0" rIns="0" bIns="0" rtlCol="0" anchor="ctr"/>
          <a:lstStyle/>
          <a:p>
            <a:pPr algn="ctr" latinLnBrk="1">
              <a:lnSpc>
                <a:spcPts val="5000"/>
              </a:lnSpc>
            </a:pP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合作探究·提能力</a:t>
            </a:r>
            <a:endParaRPr lang="en-US" altLang="zh-CN" sz="4000" dirty="0"/>
          </a:p>
        </p:txBody>
      </p:sp>
      <p:sp>
        <p:nvSpPr>
          <p:cNvPr id="3" name="C_3#65ae1f9d4"/>
          <p:cNvSpPr/>
          <p:nvPr/>
        </p:nvSpPr>
        <p:spPr>
          <a:xfrm>
            <a:off x="1618488" y="3419856"/>
            <a:ext cx="8961120" cy="9144"/>
          </a:xfrm>
          <a:prstGeom prst="line">
            <a:avLst/>
          </a:prstGeom>
          <a:noFill/>
          <a:ln w="28575">
            <a:solidFill>
              <a:srgbClr val="00ADA3"/>
            </a:solidFill>
            <a:prstDash val="solid"/>
          </a:ln>
        </p:spPr>
        <p:txBody>
          <a:bodyPr/>
          <a:lstStyle/>
          <a:p>
            <a:endParaRPr lang="zh-CN" altLang="en-US"/>
          </a:p>
        </p:txBody>
      </p:sp>
    </p:spTree>
  </p:cSld>
  <p:clrMapOvr>
    <a:masterClrMapping/>
  </p:clrMapOvr>
  <p:transition>
    <p:split dir="in"/>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4#cabba4aa5?pid=65ae1f9d4&amp;color=0,0,0&amp;vtp=1&amp;bt=1&amp;bbb=1&amp;hb=1"/>
          <p:cNvSpPr/>
          <p:nvPr/>
        </p:nvSpPr>
        <p:spPr>
          <a:xfrm>
            <a:off x="612648" y="468000"/>
            <a:ext cx="10963656" cy="3238500"/>
          </a:xfrm>
          <a:prstGeom prst="rect">
            <a:avLst/>
          </a:prstGeom>
          <a:noFill/>
        </p:spPr>
        <p:txBody>
          <a:bodyPr wrap="none" lIns="0" tIns="0" rIns="0" bIns="0" rtlCol="0" anchor="t"/>
          <a:lstStyle/>
          <a:p>
            <a:pPr algn="l" latinLnBrk="1">
              <a:lnSpc>
                <a:spcPts val="51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情境探究</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“百年中国正青春”，为了庆祝中华人民共和国成立76周年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，学校</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校刊面向全校进行征集活动，要求选出中国百年历程中最有影响力的</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社论文章</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，你所在的班级打算推荐《</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实践是检验真理的唯一标准》，</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为此我们需要深入学习本文并为其写一则推荐词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11e47dcf9?pid=65ae1f9d4&amp;color=0,173,163&amp;vtp=1&amp;bt=1&amp;bbb=1"/>
          <p:cNvSpPr/>
          <p:nvPr/>
        </p:nvSpPr>
        <p:spPr>
          <a:xfrm>
            <a:off x="612648" y="466344"/>
            <a:ext cx="10963656" cy="1041400"/>
          </a:xfrm>
          <a:prstGeom prst="rect">
            <a:avLst/>
          </a:prstGeom>
          <a:noFill/>
        </p:spPr>
        <p:txBody>
          <a:bodyPr wrap="none" lIns="0" tIns="0" rIns="0" bIns="0" rtlCol="0" anchor="t"/>
          <a:lstStyle/>
          <a:p>
            <a:pPr algn="l" latinLnBrk="1">
              <a:lnSpc>
                <a:spcPts val="5200"/>
              </a:lnSpc>
            </a:pP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任务一</a:t>
            </a:r>
            <a:r>
              <a:rPr lang="en-US" altLang="zh-CN" sz="3000" b="1"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读经典·把握文章内容</a:t>
            </a:r>
            <a:endParaRPr lang="en-US" altLang="zh-CN" sz="3000" dirty="0"/>
          </a:p>
        </p:txBody>
      </p:sp>
      <p:sp>
        <p:nvSpPr>
          <p:cNvPr id="3" name="QB_5_BD.54_1#4f99d8035?sp=1&amp;pid=11e47dcf9&amp;color=0,0,0&amp;vtp=1&amp;bbb=1&amp;hb=1&amp;hltap=1"/>
          <p:cNvSpPr/>
          <p:nvPr/>
        </p:nvSpPr>
        <p:spPr>
          <a:xfrm>
            <a:off x="612648" y="1115647"/>
            <a:ext cx="10963656" cy="45339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文章围绕中心论点“实践是检验真理的唯一标准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”，从哪几个方面展开</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了论述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？请结合文本内容简要分析。（8</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4" name="QB_5_AN.55_1#4f99d8035?sp=1&amp;pid=11e47dcf9&amp;color=0,0,0&amp;vtp=1&amp;bbb=1&amp;hb=1&amp;hla=1"/>
          <p:cNvSpPr/>
          <p:nvPr/>
        </p:nvSpPr>
        <p:spPr>
          <a:xfrm>
            <a:off x="612648" y="2383107"/>
            <a:ext cx="10963656" cy="32385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本文围绕中心论点</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“实践是检验真理的唯一标准</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”，从四个方面</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展开了论述</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：①首先，从自然科学和社会科学方面</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，列举元素周期表</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和马克思主义成为真理等史实</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，有力证明了</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“实践是检验真理的唯一标</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准</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”的观点。②其次，从理论与实践的关系方面，</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引用革命导师的语录，</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充分论证</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“实践是检验真理的唯一标准”</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的观点。</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wipe(left)">
                                      <p:cBhvr>
                                        <p:cTn id="19" dur="500"/>
                                        <p:tgtEl>
                                          <p:spTgt spid="4">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wipe(left)">
                                      <p:cBhvr>
                                        <p:cTn id="22"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55_1#4f99d8035?sp=1&amp;pid=11e47dcf9&amp;color=0,0,0&amp;vtp=1&amp;bbb=1&amp;hb=1&amp;hltap=1"/>
          <p:cNvSpPr/>
          <p:nvPr/>
        </p:nvSpPr>
        <p:spPr>
          <a:xfrm>
            <a:off x="612648" y="468000"/>
            <a:ext cx="10963656" cy="3238500"/>
          </a:xfrm>
          <a:prstGeom prst="rect">
            <a:avLst/>
          </a:prstGeom>
          <a:noFill/>
        </p:spPr>
        <p:txBody>
          <a:bodyPr wrap="none" lIns="0" tIns="0" rIns="0" bIns="0" rtlCol="0" anchor="t"/>
          <a:lstStyle/>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5_AN.54_1#4f99d8035?sp=1&amp;pid=11e47dcf9&amp;color=0,0,0&amp;vtp=1&amp;bbb=1&amp;hb=1&amp;hla=1"/>
          <p:cNvSpPr/>
          <p:nvPr/>
        </p:nvSpPr>
        <p:spPr>
          <a:xfrm>
            <a:off x="612648" y="442600"/>
            <a:ext cx="10963656" cy="3238500"/>
          </a:xfrm>
          <a:prstGeom prst="rect">
            <a:avLst/>
          </a:prstGeom>
          <a:noFill/>
        </p:spPr>
        <p:txBody>
          <a:bodyPr wrap="none" lIns="0" tIns="0" rIns="0" bIns="0" rtlCol="0" anchor="t"/>
          <a:lstStyle/>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③</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再次</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，列举马克思与恩格斯随着实践发展不断修改</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、完善</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《共产党</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宣言》与毛泽东为《</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中国农村的社会主义高潮》一书写了</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104篇按语的</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例子</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，论证了</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“革命导师是坚持用实践检验真理的榜样</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”的观点。</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④最</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后，在前面论证的基础上</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，引用革命导师的语录进一步阐述</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“任何理论</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都要不断接受实践的检验</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”的观点。（每点2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54_1#21c88e3e4?sp=1&amp;pid=11e47dcf9&amp;color=0,0,0&amp;vtp=1&amp;bt=1&amp;bbb=1&amp;hb=1&amp;hltap=1"/>
          <p:cNvSpPr/>
          <p:nvPr/>
        </p:nvSpPr>
        <p:spPr>
          <a:xfrm>
            <a:off x="612648" y="468000"/>
            <a:ext cx="10963656" cy="25908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文章第二部分主要针对哪两类同志的疑惑和担心来展开议论？（4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5_AN.55_1#21c88e3e4?sp=1&amp;pid=11e47dcf9&amp;color=0,0,0&amp;vtp=1&amp;bt=1&amp;bbb=1&amp;hb=1&amp;hla=1"/>
          <p:cNvSpPr/>
          <p:nvPr/>
        </p:nvSpPr>
        <p:spPr>
          <a:xfrm>
            <a:off x="612648" y="1095380"/>
            <a:ext cx="10963656" cy="19431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第一类同志担心坚持实践是检验真理的唯一标准</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，会削弱理</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论的意义</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。②第二类同志担心强调实践的作用，</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会影响用马列主义、</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毛泽东思想批判修正主义</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。（每点2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3#a4c0c95af?pid=c985fac0e&amp;color=0,0,0&amp;tib=255,255,255&amp;iip=1&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24110" y="554868"/>
            <a:ext cx="548640" cy="46634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P_3#a4c0c95af?pid=c985fac0e&amp;color=0,0,0&amp;vtp=1&amp;bt=1&amp;bbb=1"/>
          <p:cNvSpPr/>
          <p:nvPr/>
        </p:nvSpPr>
        <p:spPr>
          <a:xfrm>
            <a:off x="612648" y="468000"/>
            <a:ext cx="10963656" cy="4533900"/>
          </a:xfrm>
          <a:prstGeom prst="rect">
            <a:avLst/>
          </a:prstGeom>
          <a:noFill/>
        </p:spPr>
        <p:txBody>
          <a:bodyPr wrap="none" lIns="0" tIns="0" rIns="0" bIns="0" rtlCol="0" anchor="t"/>
          <a:lstStyle/>
          <a:p>
            <a:pPr algn="l" latinLnBrk="1">
              <a:lnSpc>
                <a:spcPts val="5100"/>
              </a:lnSpc>
            </a:pPr>
            <a:r>
              <a:rPr lang="en-US" altLang="zh-CN" sz="900" b="0" i="0" ker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课时目标：</a:t>
            </a:r>
            <a:endPar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latinLnBrk="1">
              <a:lnSpc>
                <a:spcPts val="5100"/>
              </a:lnSpc>
            </a:pP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.把握文章的</a:t>
            </a:r>
            <a:r>
              <a:rPr lang="en-US" altLang="zh-CN" sz="2800" u="wavy"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基本观点</a:t>
            </a:r>
            <a:r>
              <a:rPr lang="en-US" altLang="zh-CN" sz="280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和总体结构，理解文章各个部分和主题之间的关系。</a:t>
            </a:r>
            <a:endParaRPr lang="en-US" altLang="zh-CN" sz="2800" spc="-100">
              <a:solidFill>
                <a:prstClr val="black"/>
              </a:solidFill>
            </a:endParaRPr>
          </a:p>
          <a:p>
            <a:pPr lvl="0" latinLnBrk="1">
              <a:lnSpc>
                <a:spcPts val="5100"/>
              </a:lnSpc>
            </a:pP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2.全面理解“实践是检验真理的唯一标准”的深刻</a:t>
            </a:r>
            <a:r>
              <a:rPr lang="en-US" altLang="zh-CN" sz="280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内涵</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及其重大</a:t>
            </a:r>
            <a:r>
              <a:rPr lang="en-US" altLang="zh-CN" sz="280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现实意义</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a:solidFill>
                <a:prstClr val="black"/>
              </a:solidFill>
            </a:endParaRPr>
          </a:p>
          <a:p>
            <a:pPr lvl="0" latinLnBrk="1">
              <a:lnSpc>
                <a:spcPts val="5100"/>
              </a:lnSpc>
            </a:pP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3.分析在演绎推理中展开论述、运用</a:t>
            </a:r>
            <a:r>
              <a:rPr lang="en-US" altLang="zh-CN" sz="280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经典理论文献</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和</a:t>
            </a:r>
            <a:r>
              <a:rPr lang="en-US" altLang="zh-CN" sz="280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典型事例</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进行论</a:t>
            </a:r>
            <a:endPar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latinLnBrk="1">
              <a:lnSpc>
                <a:spcPts val="5100"/>
              </a:lnSpc>
            </a:pP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证、</a:t>
            </a:r>
            <a:r>
              <a:rPr lang="en-US" altLang="zh-CN" sz="280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立论与驳论相结合</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等论证方式。</a:t>
            </a:r>
            <a:endParaRPr lang="en-US" altLang="zh-CN" sz="2800">
              <a:solidFill>
                <a:prstClr val="black"/>
              </a:solidFill>
            </a:endParaRPr>
          </a:p>
          <a:p>
            <a:pPr lvl="0" latinLnBrk="1">
              <a:lnSpc>
                <a:spcPts val="5100"/>
              </a:lnSpc>
            </a:pP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4.学习用</a:t>
            </a:r>
            <a:r>
              <a:rPr lang="en-US" altLang="zh-CN" sz="280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历史事实</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和</a:t>
            </a:r>
            <a:r>
              <a:rPr lang="en-US" altLang="zh-CN" sz="280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亲身经历</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印证本文的观点，并运用相关理论对</a:t>
            </a:r>
            <a:r>
              <a:rPr lang="en-US" altLang="zh-CN" sz="280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现实</a:t>
            </a:r>
            <a:endParaRPr lang="en-US" altLang="zh-CN" sz="280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latinLnBrk="1">
              <a:lnSpc>
                <a:spcPts val="5100"/>
              </a:lnSpc>
            </a:pPr>
            <a:r>
              <a:rPr lang="en-US" altLang="zh-CN" sz="280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问题</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进行辩证分析。</a:t>
            </a:r>
            <a:endParaRPr lang="en-US" altLang="zh-CN" sz="100" dirty="0"/>
          </a:p>
        </p:txBody>
      </p:sp>
    </p:spTree>
  </p:cSld>
  <p:clrMapOvr>
    <a:masterClrMapping/>
  </p:clrMapOvr>
  <p:transition>
    <p:split dir="in"/>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54_1#6826742aa?sp=1&amp;pid=11e47dcf9&amp;color=0,0,0&amp;vtp=1&amp;bt=1&amp;bbb=1&amp;hb=1&amp;hltap=1"/>
          <p:cNvSpPr/>
          <p:nvPr/>
        </p:nvSpPr>
        <p:spPr>
          <a:xfrm>
            <a:off x="612648" y="468000"/>
            <a:ext cx="10963656" cy="3238500"/>
          </a:xfrm>
          <a:prstGeom prst="rect">
            <a:avLst/>
          </a:prstGeom>
          <a:noFill/>
        </p:spPr>
        <p:txBody>
          <a:bodyPr wrap="none" lIns="0" tIns="0" rIns="0" bIns="0" rtlCol="0" anchor="t"/>
          <a:lstStyle/>
          <a:p>
            <a:pPr algn="l" latinLnBrk="1">
              <a:lnSpc>
                <a:spcPts val="5100"/>
              </a:lnSpc>
            </a:pPr>
            <a:r>
              <a:rPr lang="en-US" altLang="zh-CN" sz="2800" b="1" i="0" spc="-5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文章第四部分，作者认为怎样才是对待马克思主义的正确态度？（4</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spc="-5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5_AN.55_1#6826742aa?sp=1&amp;pid=11e47dcf9&amp;color=0,0,0&amp;vtp=1&amp;bt=1&amp;bbb=1&amp;hb=1&amp;hla=1"/>
          <p:cNvSpPr/>
          <p:nvPr/>
        </p:nvSpPr>
        <p:spPr>
          <a:xfrm>
            <a:off x="612648" y="1095380"/>
            <a:ext cx="10963656" cy="25908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作者认为</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，我们要有共产党人的责任心和胆略</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，勇于研究生动</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的实际生活</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，研究现实的确切事实，</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研究新的实践中提出的新问题。</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2分）只有这样，才能够逐步地由必然王国向自由王国前进</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，顺利地</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进行新的伟大的长征</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26798655c?pid=65ae1f9d4&amp;color=0,173,163&amp;vtp=1&amp;bt=1&amp;bbb=1"/>
          <p:cNvSpPr/>
          <p:nvPr/>
        </p:nvSpPr>
        <p:spPr>
          <a:xfrm>
            <a:off x="612648" y="466344"/>
            <a:ext cx="10963656" cy="548640"/>
          </a:xfrm>
          <a:prstGeom prst="rect">
            <a:avLst/>
          </a:prstGeom>
          <a:noFill/>
        </p:spPr>
        <p:txBody>
          <a:bodyPr wrap="none" lIns="0" tIns="0" rIns="0" bIns="0" rtlCol="0" anchor="t"/>
          <a:lstStyle/>
          <a:p>
            <a:pPr algn="l" latinLnBrk="1">
              <a:lnSpc>
                <a:spcPts val="4200"/>
              </a:lnSpc>
            </a:pP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任务二</a:t>
            </a:r>
            <a:r>
              <a:rPr lang="en-US" altLang="zh-CN" sz="3000" b="1"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研经典·学习论证技巧</a:t>
            </a:r>
            <a:endParaRPr lang="en-US" altLang="zh-CN" sz="3000" dirty="0"/>
          </a:p>
        </p:txBody>
      </p:sp>
      <p:sp>
        <p:nvSpPr>
          <p:cNvPr id="3" name="QB_5_BD.54_1#9a5013d11?sp=1&amp;pid=26798655c&amp;color=0,0,0&amp;vtp=1&amp;bbb=1&amp;hb=1&amp;hltap=1"/>
          <p:cNvSpPr/>
          <p:nvPr/>
        </p:nvSpPr>
        <p:spPr>
          <a:xfrm>
            <a:off x="612648" y="1017857"/>
            <a:ext cx="10963656" cy="5207000"/>
          </a:xfrm>
          <a:prstGeom prst="rect">
            <a:avLst/>
          </a:prstGeom>
          <a:noFill/>
        </p:spPr>
        <p:txBody>
          <a:bodyPr wrap="none" lIns="0" tIns="0" rIns="0" bIns="0" rtlCol="0" anchor="t"/>
          <a:lstStyle/>
          <a:p>
            <a:pPr algn="l" latinLnBrk="1">
              <a:lnSpc>
                <a:spcPts val="4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文章有四个小标题，这四个小标题之间的关系是怎样的？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试简要分析。</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4" name="QB_5_AN.55_1#9a5013d11?sp=1&amp;pid=26798655c&amp;color=0,0,0&amp;vtp=1&amp;bbb=1&amp;hb=1&amp;hla=1"/>
          <p:cNvSpPr/>
          <p:nvPr/>
        </p:nvSpPr>
        <p:spPr>
          <a:xfrm>
            <a:off x="612648" y="2029285"/>
            <a:ext cx="10963656" cy="4165600"/>
          </a:xfrm>
          <a:prstGeom prst="rect">
            <a:avLst/>
          </a:prstGeom>
          <a:noFill/>
        </p:spPr>
        <p:txBody>
          <a:bodyPr wrap="none" lIns="0" tIns="0" rIns="0" bIns="0" rtlCol="0" anchor="t"/>
          <a:lstStyle/>
          <a:p>
            <a:pPr latinLnBrk="1">
              <a:lnSpc>
                <a:spcPts val="4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第一个小标题提出了全文的观点；第二个小标题表明自己的观</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点是符合马克思主义的基本原则的</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，是论证的第一个层次</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；第三个小</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标题指明</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“革命导师”坚持“用实践检验真理</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”，在行动上为我们树立了</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榜样</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，是论证的第二个层次</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；第四个小标题强调要用发展的观点看待</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实践标准</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，联系实际，发出倡议。（阐述小标题，每个1分</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）四个小标</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题</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，按照“提出问题—分析问题—解决问题”的思路，逐层解答</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“是什</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么</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—为什么—怎么办”的问题，环环相扣，</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形成了层进式结构。</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wipe(left)">
                                      <p:cBhvr>
                                        <p:cTn id="19" dur="500"/>
                                        <p:tgtEl>
                                          <p:spTgt spid="4">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wipe(left)">
                                      <p:cBhvr>
                                        <p:cTn id="22" dur="500"/>
                                        <p:tgtEl>
                                          <p:spTgt spid="4">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4">
                                            <p:txEl>
                                              <p:pRg st="5" end="5"/>
                                            </p:txEl>
                                          </p:spTgt>
                                        </p:tgtEl>
                                        <p:attrNameLst>
                                          <p:attrName>style.visibility</p:attrName>
                                        </p:attrNameLst>
                                      </p:cBhvr>
                                      <p:to>
                                        <p:strVal val="visible"/>
                                      </p:to>
                                    </p:set>
                                    <p:animEffect transition="in" filter="wipe(left)">
                                      <p:cBhvr>
                                        <p:cTn id="25" dur="500"/>
                                        <p:tgtEl>
                                          <p:spTgt spid="4">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4">
                                            <p:txEl>
                                              <p:pRg st="6" end="6"/>
                                            </p:txEl>
                                          </p:spTgt>
                                        </p:tgtEl>
                                        <p:attrNameLst>
                                          <p:attrName>style.visibility</p:attrName>
                                        </p:attrNameLst>
                                      </p:cBhvr>
                                      <p:to>
                                        <p:strVal val="visible"/>
                                      </p:to>
                                    </p:set>
                                    <p:animEffect transition="in" filter="wipe(left)">
                                      <p:cBhvr>
                                        <p:cTn id="28" dur="500"/>
                                        <p:tgtEl>
                                          <p:spTgt spid="4">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4">
                                            <p:txEl>
                                              <p:pRg st="7" end="7"/>
                                            </p:txEl>
                                          </p:spTgt>
                                        </p:tgtEl>
                                        <p:attrNameLst>
                                          <p:attrName>style.visibility</p:attrName>
                                        </p:attrNameLst>
                                      </p:cBhvr>
                                      <p:to>
                                        <p:strVal val="visible"/>
                                      </p:to>
                                    </p:set>
                                    <p:animEffect transition="in" filter="wipe(left)">
                                      <p:cBhvr>
                                        <p:cTn id="31" dur="500"/>
                                        <p:tgtEl>
                                          <p:spTgt spid="4">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54_1#61927c5f6?sp=1&amp;pid=26798655c&amp;color=0,0,0&amp;vtp=1&amp;bt=1&amp;bbb=1&amp;hb=1&amp;hltap=1"/>
          <p:cNvSpPr/>
          <p:nvPr/>
        </p:nvSpPr>
        <p:spPr>
          <a:xfrm>
            <a:off x="612648" y="468000"/>
            <a:ext cx="10963656" cy="5715000"/>
          </a:xfrm>
          <a:prstGeom prst="rect">
            <a:avLst/>
          </a:prstGeom>
          <a:noFill/>
        </p:spPr>
        <p:txBody>
          <a:bodyPr wrap="none" lIns="0" tIns="0" rIns="0" bIns="0" rtlCol="0" anchor="t"/>
          <a:lstStyle/>
          <a:p>
            <a:pPr algn="l" latinLnBrk="1">
              <a:lnSpc>
                <a:spcPts val="45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文章综合运用了哪些论证方法？有什么作用？请加以分析。（6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5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5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5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5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5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5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5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5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5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5_AN.55_1#61927c5f6?sp=1&amp;pid=26798655c&amp;color=0,0,0&amp;vtp=1&amp;bt=1&amp;bbb=1&amp;hb=1&amp;hla=1"/>
          <p:cNvSpPr/>
          <p:nvPr/>
        </p:nvSpPr>
        <p:spPr>
          <a:xfrm>
            <a:off x="612648" y="1014291"/>
            <a:ext cx="10963656" cy="5143500"/>
          </a:xfrm>
          <a:prstGeom prst="rect">
            <a:avLst/>
          </a:prstGeom>
          <a:noFill/>
        </p:spPr>
        <p:txBody>
          <a:bodyPr wrap="none" lIns="0" tIns="0" rIns="0" bIns="0" rtlCol="0" anchor="t"/>
          <a:lstStyle/>
          <a:p>
            <a:pPr latinLnBrk="1">
              <a:lnSpc>
                <a:spcPts val="45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引用论证。文章大量引用《马克思恩格斯选集》《</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实践论》</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5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列宁选集》《毛泽东选集》</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等革命导师的经典论著中的著名论断，</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5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有的甚至标上了卷次和页码</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，以示严谨。这些引用准确、权威</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，具有</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5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毋庸置疑的说服力</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。②举例论证。</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文章以门捷列夫制定元素周期表、</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5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哥白尼提出太阳系学说等科学史上的事实以及革命导师的事例来论证</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5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论点</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，选例典型，说服力强。③对比论证。“四人帮</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”种种唯心主义谬</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5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论的失败和马列主义</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、毛泽东思想生命力的强大，一反一正</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，对比鲜</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5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明</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，突出了“实践是检验真理的唯一标准”</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这一论点的正确性。</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5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每点2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wipe(left)">
                                      <p:cBhvr>
                                        <p:cTn id="28" dur="500"/>
                                        <p:tgtEl>
                                          <p:spTgt spid="3">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Effect transition="in" filter="wipe(left)">
                                      <p:cBhvr>
                                        <p:cTn id="31" dur="500"/>
                                        <p:tgtEl>
                                          <p:spTgt spid="3">
                                            <p:txEl>
                                              <p:pRg st="7" end="7"/>
                                            </p:txEl>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3">
                                            <p:txEl>
                                              <p:pRg st="8" end="8"/>
                                            </p:txEl>
                                          </p:spTgt>
                                        </p:tgtEl>
                                        <p:attrNameLst>
                                          <p:attrName>style.visibility</p:attrName>
                                        </p:attrNameLst>
                                      </p:cBhvr>
                                      <p:to>
                                        <p:strVal val="visible"/>
                                      </p:to>
                                    </p:set>
                                    <p:animEffect transition="in" filter="wipe(left)">
                                      <p:cBhvr>
                                        <p:cTn id="34"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54_1#ec7da4daa?sp=1&amp;pid=26798655c&amp;color=0,0,0&amp;vtp=1&amp;bt=1&amp;bbb=1&amp;hb=1&amp;hltap=1"/>
          <p:cNvSpPr/>
          <p:nvPr/>
        </p:nvSpPr>
        <p:spPr>
          <a:xfrm>
            <a:off x="612648" y="468000"/>
            <a:ext cx="10963656" cy="5715000"/>
          </a:xfrm>
          <a:prstGeom prst="rect">
            <a:avLst/>
          </a:prstGeom>
          <a:noFill/>
        </p:spPr>
        <p:txBody>
          <a:bodyPr wrap="none" lIns="0" tIns="0" rIns="0" bIns="0" rtlCol="0" anchor="t"/>
          <a:lstStyle/>
          <a:p>
            <a:pPr algn="l" latinLnBrk="1">
              <a:lnSpc>
                <a:spcPts val="45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这篇特约评论员文章，运用了立论与驳论相结合的论证方式</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。试根据</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5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自己的理解举例分析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5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5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5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5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5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5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5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5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5_AN.55_1#ec7da4daa?sp=1&amp;pid=26798655c&amp;color=0,0,0&amp;vtp=1&amp;bt=1&amp;bbb=1&amp;hb=1&amp;hla=1"/>
          <p:cNvSpPr/>
          <p:nvPr/>
        </p:nvSpPr>
        <p:spPr>
          <a:xfrm>
            <a:off x="612648" y="1573281"/>
            <a:ext cx="10963656" cy="4572000"/>
          </a:xfrm>
          <a:prstGeom prst="rect">
            <a:avLst/>
          </a:prstGeom>
          <a:noFill/>
        </p:spPr>
        <p:txBody>
          <a:bodyPr wrap="none" lIns="0" tIns="0" rIns="0" bIns="0" rtlCol="0" anchor="t"/>
          <a:lstStyle/>
          <a:p>
            <a:pPr latinLnBrk="1">
              <a:lnSpc>
                <a:spcPts val="45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总标题和第一部分提出了本文的观点</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，这是“立”；（1分</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）第二</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5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部分中</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，“有的同志担心，坚持实践是检验真理的唯一标准</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，会削弱理</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5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论的意义</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。这种担心是多余的”指出“担心”是“多余”的</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，是直接驳斥错</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5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误观点</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。（1分）“有的同志说，我们批判修正主义</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，难道不是用马列</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5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主义</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、毛泽东思想去衡量，从而证明修正主义是错误的吗</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”，列举错误</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5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认识和错误观点</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，提供批驳的靶子，然后进行分析批驳，</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揭示其片面、</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5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错误之处</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，这是“破”。（2分）全文以立论为主，立中有破，</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边立边驳，</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5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破立结合</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，使文章的针对性更强，批判更有力。（2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wipe(left)">
                                      <p:cBhvr>
                                        <p:cTn id="28" dur="500"/>
                                        <p:tgtEl>
                                          <p:spTgt spid="3">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Effect transition="in" filter="wipe(left)">
                                      <p:cBhvr>
                                        <p:cTn id="31"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c714fb438?pid=26798655c&amp;color=0,0,0&amp;vtp=1&amp;bt=1&amp;bbb=1"/>
          <p:cNvSpPr/>
          <p:nvPr/>
        </p:nvSpPr>
        <p:spPr>
          <a:xfrm>
            <a:off x="612648" y="468000"/>
            <a:ext cx="10963656" cy="1943100"/>
          </a:xfrm>
          <a:prstGeom prst="rect">
            <a:avLst/>
          </a:prstGeom>
          <a:noFill/>
        </p:spPr>
        <p:txBody>
          <a:bodyPr wrap="none" lIns="0" tIns="0" rIns="0" bIns="0" rtlCol="0" anchor="t"/>
          <a:lstStyle/>
          <a:p>
            <a:pPr algn="l" latinLnBrk="1">
              <a:lnSpc>
                <a:spcPts val="51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素养必备</a:t>
            </a:r>
            <a:endParaRPr lang="en-US" altLang="zh-CN" sz="2800" dirty="0"/>
          </a:p>
          <a:p>
            <a:pPr algn="ct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驳</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论</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驳论的常用方式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_BD#c714fb438?pid=26798655c&amp;color=0,0,0&amp;vtp=1&amp;bt=1&amp;bbb=1&amp;hb=1"/>
          <p:cNvSpPr/>
          <p:nvPr/>
        </p:nvSpPr>
        <p:spPr>
          <a:xfrm>
            <a:off x="612648" y="468000"/>
            <a:ext cx="10963656" cy="45339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反驳论点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即证明对方的论点错误</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常用的有直接反驳和间接反</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直接反驳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即指出对方论点的荒谬之处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用正确的道理和确凿的</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事实直接加以驳斥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揭示谎言和事实</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谬误和真理之间的矛盾</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以证</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明对方论点是错误的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间接反驳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即不直接反驳对方论点</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常用的有</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反证法和归谬法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反证法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即为证明对方论点是错误的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先证明与其</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相矛盾的另一论点是正确的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归谬法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先假定对方的论点正确</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然后</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以它为前提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推导出一个明显荒谬的结论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从而证明对方论点错误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_BD#c714fb438?pid=26798655c&amp;color=0,0,0&amp;vtp=1&amp;bt=1&amp;bbb=1&amp;hb=1"/>
          <p:cNvSpPr/>
          <p:nvPr/>
        </p:nvSpPr>
        <p:spPr>
          <a:xfrm>
            <a:off x="612648" y="468000"/>
            <a:ext cx="10963656" cy="38862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反驳论据</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即指出论据的荒谬</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错误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论据是论点的根据</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错误</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的论点往往建立在虚假的论据之上</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驳倒了论据</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等于釜底抽薪</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论</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点自然站不住脚</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反驳论证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即揭露对方在论证过程中论点和论据之间的逻辑错误</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或证明对方论点和论据之间无必然的逻辑关系</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或揭露对方论证过程</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中的自相矛盾</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或揭穿对方在论证过程中偷换论题或概念</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4bb6eaf0e?pid=65ae1f9d4&amp;color=0,173,163&amp;vtp=1&amp;bt=1&amp;bbb=1"/>
          <p:cNvSpPr/>
          <p:nvPr/>
        </p:nvSpPr>
        <p:spPr>
          <a:xfrm>
            <a:off x="612648" y="466344"/>
            <a:ext cx="10963656" cy="1041400"/>
          </a:xfrm>
          <a:prstGeom prst="rect">
            <a:avLst/>
          </a:prstGeom>
          <a:noFill/>
        </p:spPr>
        <p:txBody>
          <a:bodyPr wrap="none" lIns="0" tIns="0" rIns="0" bIns="0" rtlCol="0" anchor="t"/>
          <a:lstStyle/>
          <a:p>
            <a:pPr algn="l" latinLnBrk="1">
              <a:lnSpc>
                <a:spcPts val="5200"/>
              </a:lnSpc>
            </a:pP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任务三</a:t>
            </a:r>
            <a:r>
              <a:rPr lang="en-US" altLang="zh-CN" sz="3000" b="1"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品语言·感受语言魅力</a:t>
            </a:r>
            <a:endParaRPr lang="en-US" altLang="zh-CN" sz="3000" dirty="0"/>
          </a:p>
        </p:txBody>
      </p:sp>
      <p:sp>
        <p:nvSpPr>
          <p:cNvPr id="3" name="QO_5_BD.47_1#627f005e3?pid=4bb6eaf0e&amp;color=0,0,0&amp;vtp=1&amp;bbb=1&amp;hb=1"/>
          <p:cNvSpPr/>
          <p:nvPr/>
        </p:nvSpPr>
        <p:spPr>
          <a:xfrm>
            <a:off x="612648" y="1115647"/>
            <a:ext cx="10963656" cy="12954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这篇文章的语言表达严密、准确,富于思辨性。</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请根据自己的理解，</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赏析下面的句子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4" name="QB_6_BD.48_1#71059c77a?sp=1&amp;pid=627f005e3&amp;color=0,0,0&amp;vtp=1&amp;bbb=1&amp;hb=1"/>
          <p:cNvSpPr/>
          <p:nvPr/>
        </p:nvSpPr>
        <p:spPr>
          <a:xfrm>
            <a:off x="612648" y="2458032"/>
            <a:ext cx="10963656" cy="2590800"/>
          </a:xfrm>
          <a:prstGeom prst="rect">
            <a:avLst/>
          </a:prstGeom>
          <a:noFill/>
        </p:spPr>
        <p:txBody>
          <a:bodyPr wrap="none" lIns="0" tIns="0" rIns="0" bIns="0" rtlCol="0" anchor="t"/>
          <a:lstStyle/>
          <a:p>
            <a:pPr algn="l" latinLnBrk="1">
              <a:lnSpc>
                <a:spcPts val="5100"/>
              </a:lnSpc>
            </a:pP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怎样区别真理与谬误呢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?1845</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马克思就提出了检验真理的标准</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问题</a:t>
            </a:r>
            <a:r>
              <a:rPr lang="en-US" altLang="zh-CN" sz="2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这就非常清楚地告诉我们</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一个理论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是否正确反映了客观实际</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是不是真理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只能靠社会实践来检验</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这是马克思主义认识论的一个基</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本原理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5_2#71059c77a?pid=627f005e3&amp;color=0,0,0&amp;vtp=1&amp;bt=1&amp;bbb=1&amp;hb=1&amp;hltap=1"/>
          <p:cNvSpPr/>
          <p:nvPr/>
        </p:nvSpPr>
        <p:spPr>
          <a:xfrm>
            <a:off x="612648" y="493400"/>
            <a:ext cx="10963656" cy="4533900"/>
          </a:xfrm>
          <a:prstGeom prst="rect">
            <a:avLst/>
          </a:prstGeom>
          <a:noFill/>
        </p:spPr>
        <p:txBody>
          <a:bodyPr wrap="none" lIns="0" tIns="0" rIns="0" bIns="0" rtlCol="0" anchor="t"/>
          <a:lstStyle/>
          <a:p>
            <a:pPr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6_AN.54_1#71059c77a?pid=627f005e3&amp;color=0,0,0&amp;vtp=1&amp;bt=1&amp;bbb=1&amp;hb=1&amp;hla=1"/>
          <p:cNvSpPr/>
          <p:nvPr/>
        </p:nvSpPr>
        <p:spPr>
          <a:xfrm>
            <a:off x="612648" y="468000"/>
            <a:ext cx="10963656" cy="45339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采用设问开头</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,发人深省；（1分）自问自答</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,水到渠成地引出自</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己的观点</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。（1分）第一个“这”指向明确，确定无疑</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，指代前面所引述</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的马克思的话</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，表达严密、准确；“非常清楚</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”指出马克思的话明确揭</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示了理论必须由社会实践检验这一观点</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；“只能</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”强调了理论由社会实</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践检验的唯一性</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，表达严密、准确，无可辩驳，不容置疑。（1分</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）第</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二个</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“这”指向前面的原理，明确肯定；“基本</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”准确揭示了这一原理在</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马克思主义认识论中的地位</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。（1</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wipe(left)">
                                      <p:cBhvr>
                                        <p:cTn id="28"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4_1#88b7390df?sp=1&amp;pid=627f005e3&amp;color=0,0,0&amp;vtp=1&amp;bt=1&amp;bbb=1&amp;hb=1&amp;hltap=1"/>
          <p:cNvSpPr/>
          <p:nvPr/>
        </p:nvSpPr>
        <p:spPr>
          <a:xfrm>
            <a:off x="612648" y="468000"/>
            <a:ext cx="10963656" cy="3238500"/>
          </a:xfrm>
          <a:prstGeom prst="rect">
            <a:avLst/>
          </a:prstGeom>
          <a:noFill/>
        </p:spPr>
        <p:txBody>
          <a:bodyPr wrap="none" lIns="0" tIns="0" rIns="0" bIns="0" rtlCol="0" anchor="t"/>
          <a:lstStyle/>
          <a:p>
            <a:pPr algn="l" latinLnBrk="1">
              <a:lnSpc>
                <a:spcPts val="5100"/>
              </a:lnSpc>
            </a:pP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这些五花八门的谬论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根本经不起革命实践的检验</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它们连同</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四人帮</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另立的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真理标准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一个个都像肥皂泡那样很快破灭了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6_AN.55_1#88b7390df?sp=1&amp;pid=627f005e3&amp;color=0,0,0&amp;vtp=1&amp;bt=1&amp;bbb=1&amp;hb=1&amp;hla=1"/>
          <p:cNvSpPr/>
          <p:nvPr/>
        </p:nvSpPr>
        <p:spPr>
          <a:xfrm>
            <a:off x="612648" y="1735460"/>
            <a:ext cx="10963656" cy="19431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语言简洁有力,“根本”“很快</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”说明了谬论经受不起实践检验的</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事实</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，表达严密、准确;②“像肥皂泡那样”运用比喻</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,生动形象地写出了</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谬论如肥皂泡一样经不起</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“推敲”。（每点2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_1#目录1:87b49590c?lid=87b49590c&amp;cid=87b49590c&amp;tib=255,255,255&amp;vtp=1" descr="preencoded.png">
            <a:hlinkClick r:id="rId1" action="ppaction://hlinksldjump"/>
          </p:cNvPr>
          <p:cNvPicPr>
            <a:picLocks noChangeAspect="1"/>
          </p:cNvPicPr>
          <p:nvPr/>
        </p:nvPicPr>
        <p:blipFill>
          <a:blip r:embed="rId2"/>
          <a:stretch>
            <a:fillRect/>
          </a:stretch>
        </p:blipFill>
        <p:spPr>
          <a:xfrm>
            <a:off x="3236976" y="2029968"/>
            <a:ext cx="429768" cy="429768"/>
          </a:xfrm>
          <a:prstGeom prst="rect">
            <a:avLst/>
          </a:prstGeom>
        </p:spPr>
      </p:pic>
      <p:sp>
        <p:nvSpPr>
          <p:cNvPr id="3" name="C_1#目录1:87b49590c?lid=87b49590c&amp;cid=87b49590c&amp;vtp=1&amp;bt=1&amp;bbb=1">
            <a:hlinkClick r:id="rId1" action="ppaction://hlinksldjump"/>
          </p:cNvPr>
          <p:cNvSpPr/>
          <p:nvPr/>
        </p:nvSpPr>
        <p:spPr>
          <a:xfrm>
            <a:off x="3776472" y="1984248"/>
            <a:ext cx="3675888" cy="539496"/>
          </a:xfrm>
          <a:prstGeom prst="rect">
            <a:avLst/>
          </a:prstGeom>
          <a:noFill/>
        </p:spPr>
        <p:txBody>
          <a:bodyPr wrap="none" lIns="0" tIns="0" rIns="0" bIns="0" rtlCol="0" anchor="ctr"/>
          <a:lstStyle/>
          <a:p>
            <a:pPr marL="107950" algn="l" latinLnBrk="1">
              <a:lnSpc>
                <a:spcPts val="3800"/>
              </a:lnSpc>
            </a:pPr>
            <a:r>
              <a:rPr lang="en-US" altLang="zh-CN" sz="31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自主学习·悟新知</a:t>
            </a:r>
            <a:endParaRPr lang="en-US" altLang="zh-CN" sz="3050" dirty="0"/>
          </a:p>
        </p:txBody>
      </p:sp>
      <p:pic>
        <p:nvPicPr>
          <p:cNvPr id="4" name="C_1#目录1:87b49590c?lid=65ae1f9d4&amp;cid=65ae1f9d4&amp;tib=255,255,255&amp;vtp=1" descr="preencoded.png">
            <a:hlinkClick r:id="rId3" action="ppaction://hlinksldjump"/>
          </p:cNvPr>
          <p:cNvPicPr>
            <a:picLocks noChangeAspect="1"/>
          </p:cNvPicPr>
          <p:nvPr/>
        </p:nvPicPr>
        <p:blipFill>
          <a:blip r:embed="rId2"/>
          <a:stretch>
            <a:fillRect/>
          </a:stretch>
        </p:blipFill>
        <p:spPr>
          <a:xfrm>
            <a:off x="3236976" y="2935224"/>
            <a:ext cx="429768" cy="429768"/>
          </a:xfrm>
          <a:prstGeom prst="rect">
            <a:avLst/>
          </a:prstGeom>
        </p:spPr>
      </p:pic>
      <p:sp>
        <p:nvSpPr>
          <p:cNvPr id="5" name="C_1#目录1:87b49590c?lid=65ae1f9d4&amp;cid=65ae1f9d4&amp;vtp=1&amp;bbb=1">
            <a:hlinkClick r:id="rId3" action="ppaction://hlinksldjump"/>
          </p:cNvPr>
          <p:cNvSpPr/>
          <p:nvPr/>
        </p:nvSpPr>
        <p:spPr>
          <a:xfrm>
            <a:off x="3776472" y="2880360"/>
            <a:ext cx="3675888" cy="539496"/>
          </a:xfrm>
          <a:prstGeom prst="rect">
            <a:avLst/>
          </a:prstGeom>
          <a:noFill/>
        </p:spPr>
        <p:txBody>
          <a:bodyPr wrap="none" lIns="0" tIns="0" rIns="0" bIns="0" rtlCol="0" anchor="ctr"/>
          <a:lstStyle/>
          <a:p>
            <a:pPr marL="107950" algn="l" latinLnBrk="1">
              <a:lnSpc>
                <a:spcPts val="3800"/>
              </a:lnSpc>
            </a:pPr>
            <a:r>
              <a:rPr lang="en-US" altLang="zh-CN" sz="31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合作探究·提能力</a:t>
            </a:r>
            <a:endParaRPr lang="en-US" altLang="zh-CN" sz="3050" dirty="0"/>
          </a:p>
        </p:txBody>
      </p:sp>
      <p:pic>
        <p:nvPicPr>
          <p:cNvPr id="6" name="C_1#目录1:87b49590c?lid=af1233374&amp;cid=af1233374&amp;tib=255,255,255&amp;vtp=1" descr="preencoded.png">
            <a:hlinkClick r:id="rId4" action="ppaction://hlinksldjump"/>
          </p:cNvPr>
          <p:cNvPicPr>
            <a:picLocks noChangeAspect="1"/>
          </p:cNvPicPr>
          <p:nvPr/>
        </p:nvPicPr>
        <p:blipFill>
          <a:blip r:embed="rId2"/>
          <a:stretch>
            <a:fillRect/>
          </a:stretch>
        </p:blipFill>
        <p:spPr>
          <a:xfrm>
            <a:off x="3236976" y="3831336"/>
            <a:ext cx="429768" cy="429768"/>
          </a:xfrm>
          <a:prstGeom prst="rect">
            <a:avLst/>
          </a:prstGeom>
        </p:spPr>
      </p:pic>
      <p:sp>
        <p:nvSpPr>
          <p:cNvPr id="7" name="C_1#目录1:87b49590c?lid=af1233374&amp;cid=af1233374&amp;vtp=1&amp;bbb=1">
            <a:hlinkClick r:id="rId4" action="ppaction://hlinksldjump"/>
          </p:cNvPr>
          <p:cNvSpPr/>
          <p:nvPr/>
        </p:nvSpPr>
        <p:spPr>
          <a:xfrm>
            <a:off x="3776472" y="3776472"/>
            <a:ext cx="3675888" cy="539496"/>
          </a:xfrm>
          <a:prstGeom prst="rect">
            <a:avLst/>
          </a:prstGeom>
          <a:noFill/>
        </p:spPr>
        <p:txBody>
          <a:bodyPr wrap="none" lIns="0" tIns="0" rIns="0" bIns="0" rtlCol="0" anchor="ctr"/>
          <a:lstStyle/>
          <a:p>
            <a:pPr marL="107950" algn="l" latinLnBrk="1">
              <a:lnSpc>
                <a:spcPts val="3800"/>
              </a:lnSpc>
            </a:pPr>
            <a:r>
              <a:rPr lang="en-US" altLang="zh-CN" sz="31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文本联读·拓思维</a:t>
            </a:r>
            <a:endParaRPr lang="en-US" altLang="zh-CN" sz="3050" dirty="0"/>
          </a:p>
        </p:txBody>
      </p:sp>
    </p:spTree>
  </p:cSld>
  <p:clrMapOvr>
    <a:masterClrMapping/>
  </p:clrMapOvr>
  <p:transition>
    <p:split dir="in"/>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02a26fdaa?pid=65ae1f9d4&amp;color=0,173,163&amp;vtp=1&amp;bt=1&amp;bbb=1"/>
          <p:cNvSpPr/>
          <p:nvPr/>
        </p:nvSpPr>
        <p:spPr>
          <a:xfrm>
            <a:off x="612648" y="466344"/>
            <a:ext cx="10963656" cy="1041400"/>
          </a:xfrm>
          <a:prstGeom prst="rect">
            <a:avLst/>
          </a:prstGeom>
          <a:noFill/>
        </p:spPr>
        <p:txBody>
          <a:bodyPr wrap="none" lIns="0" tIns="0" rIns="0" bIns="0" rtlCol="0" anchor="t"/>
          <a:lstStyle/>
          <a:p>
            <a:pPr algn="l" latinLnBrk="1">
              <a:lnSpc>
                <a:spcPts val="5200"/>
              </a:lnSpc>
            </a:pP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任务四</a:t>
            </a:r>
            <a:r>
              <a:rPr lang="en-US" altLang="zh-CN" sz="3000" b="1"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传经典·撰写推荐词</a:t>
            </a:r>
            <a:endParaRPr lang="en-US" altLang="zh-CN" sz="3000" dirty="0"/>
          </a:p>
        </p:txBody>
      </p:sp>
      <p:sp>
        <p:nvSpPr>
          <p:cNvPr id="3" name="QB_5_BD.54_1#cd01e26d8?sp=1&amp;pid=02a26fdaa&amp;color=0,0,0&amp;vtp=1&amp;bbb=1&amp;hb=1&amp;hltap=1"/>
          <p:cNvSpPr/>
          <p:nvPr/>
        </p:nvSpPr>
        <p:spPr>
          <a:xfrm>
            <a:off x="612648" y="1115647"/>
            <a:ext cx="10963656" cy="45339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为成功入选中国百年历程中最有影响力的社论文章，请为</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《实践是检</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验真理的唯一标准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》写一则推荐词。要求：语言表达简明、连贯</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，至</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少运用一种修辞手法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，200个字左右。（10</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4" name="QB_5_AN.55_1#cd01e26d8?sp=1&amp;pid=02a26fdaa&amp;color=0,0,0&amp;vtp=1&amp;bbb=1&amp;hb=1&amp;hla=1"/>
          <p:cNvSpPr/>
          <p:nvPr/>
        </p:nvSpPr>
        <p:spPr>
          <a:xfrm>
            <a:off x="612648" y="3023187"/>
            <a:ext cx="10963656" cy="25908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示例）它冲破了“两个凡是”的严重束缚</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，为重新确立马克思</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主义的思想路线</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、政治路线和组织路线奠定了理论基础；它使</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“解放思</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想</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、实事求是”获得了不仅广泛而且坚实的认同</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,树立了在未来改革关</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口破路前行的思维模式</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;它使中国的现代化探索回归“实践</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”,开启了理论</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wipe(left)">
                                      <p:cBhvr>
                                        <p:cTn id="19"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55_1#cd01e26d8?sp=1&amp;pid=02a26fdaa&amp;color=0,0,0&amp;vtp=1&amp;bbb=1&amp;hb=1&amp;hltap=1"/>
          <p:cNvSpPr/>
          <p:nvPr/>
        </p:nvSpPr>
        <p:spPr>
          <a:xfrm>
            <a:off x="612648" y="468000"/>
            <a:ext cx="10963656" cy="3886200"/>
          </a:xfrm>
          <a:prstGeom prst="rect">
            <a:avLst/>
          </a:prstGeom>
          <a:noFill/>
        </p:spPr>
        <p:txBody>
          <a:bodyPr wrap="none" lIns="0" tIns="0" rIns="0" bIns="0" rtlCol="0" anchor="t"/>
          <a:lstStyle/>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5_AN.54_1#cd01e26d8?sp=1&amp;pid=02a26fdaa&amp;color=0,0,0&amp;vtp=1&amp;bbb=1&amp;hb=1&amp;hla=1"/>
          <p:cNvSpPr/>
          <p:nvPr/>
        </p:nvSpPr>
        <p:spPr>
          <a:xfrm>
            <a:off x="612648" y="442600"/>
            <a:ext cx="10963656" cy="3886200"/>
          </a:xfrm>
          <a:prstGeom prst="rect">
            <a:avLst/>
          </a:prstGeom>
          <a:noFill/>
        </p:spPr>
        <p:txBody>
          <a:bodyPr wrap="none" lIns="0" tIns="0" rIns="0" bIns="0" rtlCol="0" anchor="t"/>
          <a:lstStyle/>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创新与实践检验的良性互动</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。今天，我们要继续学习</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《实践是检验真</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理的唯一标准</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》，在新征程上</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，继续传承和弘扬该文所倡导的解放思</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想</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、实事求是的精神</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，用马克思主义中国化时代化的最新成果武装头</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脑</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，坚定中国特色社会主义道路自信、理论自信、制度自信</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、文化自</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信</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。（中心明确3分，语言表达简明、连贯3分</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，至少运用一种修辞手</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法</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2分，符合字数要求2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af1233374.fixed?pid=c985fac0e&amp;color=0,173,163&amp;vtp=1&amp;bbb=1"/>
          <p:cNvSpPr/>
          <p:nvPr/>
        </p:nvSpPr>
        <p:spPr>
          <a:xfrm>
            <a:off x="1618488" y="2660904"/>
            <a:ext cx="8997696" cy="722376"/>
          </a:xfrm>
          <a:prstGeom prst="rect">
            <a:avLst/>
          </a:prstGeom>
          <a:noFill/>
        </p:spPr>
        <p:txBody>
          <a:bodyPr wrap="none" lIns="0" tIns="0" rIns="0" bIns="0" rtlCol="0" anchor="ctr"/>
          <a:lstStyle/>
          <a:p>
            <a:pPr algn="ctr" latinLnBrk="1">
              <a:lnSpc>
                <a:spcPts val="5000"/>
              </a:lnSpc>
            </a:pP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文本联读·拓思维</a:t>
            </a:r>
            <a:endParaRPr lang="en-US" altLang="zh-CN" sz="4000" dirty="0"/>
          </a:p>
        </p:txBody>
      </p:sp>
      <p:sp>
        <p:nvSpPr>
          <p:cNvPr id="3" name="C_3#af1233374"/>
          <p:cNvSpPr/>
          <p:nvPr/>
        </p:nvSpPr>
        <p:spPr>
          <a:xfrm>
            <a:off x="1618488" y="3419856"/>
            <a:ext cx="8961120" cy="9144"/>
          </a:xfrm>
          <a:prstGeom prst="line">
            <a:avLst/>
          </a:prstGeom>
          <a:noFill/>
          <a:ln w="28575">
            <a:solidFill>
              <a:srgbClr val="00ADA3"/>
            </a:solidFill>
            <a:prstDash val="solid"/>
          </a:ln>
        </p:spPr>
        <p:txBody>
          <a:bodyPr/>
          <a:lstStyle/>
          <a:p>
            <a:endParaRPr lang="zh-CN" altLang="en-US"/>
          </a:p>
        </p:txBody>
      </p:sp>
    </p:spTree>
  </p:cSld>
  <p:clrMapOvr>
    <a:masterClrMapping/>
  </p:clrMapOvr>
  <p:transition>
    <p:split dir="in"/>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54_1#ea5f1850c?pid=af1233374&amp;color=0,0,0&amp;vtp=1&amp;bt=1&amp;bbb=1&amp;hb=1&amp;hltap=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在《改造我们的学习》和《实践是检验真理的唯一标准</a:t>
            </a: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》两篇文章的最</a:t>
            </a:r>
            <a:endPar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后</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,作者都提出了自己的主张,即“怎么办”，但提出的方式有所不同</a:t>
            </a: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。试根</a:t>
            </a:r>
            <a:endPar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据自己的理解</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，说说提出方式的区别和产生这种区别的原因。（6</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spc="-5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4_AN.55_1#ea5f1850c?pid=af1233374&amp;color=0,0,0&amp;vtp=1&amp;bt=1&amp;bbb=1&amp;hb=1&amp;hla=1"/>
          <p:cNvSpPr/>
          <p:nvPr/>
        </p:nvSpPr>
        <p:spPr>
          <a:xfrm>
            <a:off x="612648" y="2378080"/>
            <a:ext cx="10963656" cy="32385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1）区别:《改造我们的学习》的最后,作者分点罗列</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,详细地提</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出了自己的主张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。《实践是检验真理的唯一标准》的最后</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,作者简略地</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提出要认识</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、研究新问题的主张。（2分）</a:t>
            </a:r>
            <a:endParaRPr lang="en-US" altLang="zh-CN" sz="2800" dirty="0"/>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2）原因:《改造我们的学习》的论点属于行为型论点,落脚点在“</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改造”</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这一行为上</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。论点不仅需要分析认识的对象</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,也需要详细指出解决问题</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55_1#ea5f1850c?pid=af1233374&amp;color=0,0,0&amp;vtp=1&amp;bt=1&amp;bbb=1&amp;hb=1&amp;hltap=1"/>
          <p:cNvSpPr/>
          <p:nvPr/>
        </p:nvSpPr>
        <p:spPr>
          <a:xfrm>
            <a:off x="612648" y="468000"/>
            <a:ext cx="10963656" cy="1943100"/>
          </a:xfrm>
          <a:prstGeom prst="rect">
            <a:avLst/>
          </a:prstGeom>
          <a:noFill/>
        </p:spPr>
        <p:txBody>
          <a:bodyPr wrap="none" lIns="0" tIns="0" rIns="0" bIns="0" rtlCol="0" anchor="t"/>
          <a:lstStyle/>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4_AN.54_1#ea5f1850c?pid=af1233374&amp;color=0,0,0&amp;vtp=1&amp;bt=1&amp;bbb=1&amp;hb=1&amp;hla=1"/>
          <p:cNvSpPr/>
          <p:nvPr/>
        </p:nvSpPr>
        <p:spPr>
          <a:xfrm>
            <a:off x="612648" y="442600"/>
            <a:ext cx="10963656" cy="1943100"/>
          </a:xfrm>
          <a:prstGeom prst="rect">
            <a:avLst/>
          </a:prstGeom>
          <a:noFill/>
        </p:spPr>
        <p:txBody>
          <a:bodyPr wrap="none" lIns="0" tIns="0" rIns="0" bIns="0" rtlCol="0" anchor="t"/>
          <a:lstStyle/>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的方法</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。《实践是检验真理的唯一标准》的论点属于认识型论点</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,落脚</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点在对</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“标准”的认识上,论点只是作者分析的对象</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，所以只简略地提出</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主张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。（4</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b412fef69?pid=af1233374&amp;color=0,173,163&amp;vtp=1&amp;bt=1&amp;bbb=1"/>
          <p:cNvSpPr/>
          <p:nvPr/>
        </p:nvSpPr>
        <p:spPr>
          <a:xfrm>
            <a:off x="612648" y="466344"/>
            <a:ext cx="10963656" cy="891032"/>
          </a:xfrm>
          <a:prstGeom prst="rect">
            <a:avLst/>
          </a:prstGeom>
          <a:noFill/>
        </p:spPr>
        <p:txBody>
          <a:bodyPr wrap="none" lIns="0" tIns="0" rIns="0" bIns="0" rtlCol="0" anchor="t"/>
          <a:lstStyle/>
          <a:p>
            <a:pPr algn="ctr" latinLnBrk="1">
              <a:lnSpc>
                <a:spcPts val="3900"/>
              </a:lnSpc>
            </a:pPr>
            <a:r>
              <a:rPr lang="en-US" altLang="zh-CN" sz="32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读写结合</a:t>
            </a:r>
            <a:endParaRPr lang="en-US" altLang="zh-CN" sz="3200" dirty="0"/>
          </a:p>
        </p:txBody>
      </p:sp>
      <p:sp>
        <p:nvSpPr>
          <p:cNvPr id="3" name="C_5_BD#4f3358600?pid=b412fef69&amp;color=0,173,163&amp;vtp=1&amp;bbb=1"/>
          <p:cNvSpPr/>
          <p:nvPr/>
        </p:nvSpPr>
        <p:spPr>
          <a:xfrm>
            <a:off x="612648" y="954024"/>
            <a:ext cx="10963656" cy="1041400"/>
          </a:xfrm>
          <a:prstGeom prst="rect">
            <a:avLst/>
          </a:prstGeom>
          <a:noFill/>
        </p:spPr>
        <p:txBody>
          <a:bodyPr wrap="none" lIns="0" tIns="0" rIns="0" bIns="0" rtlCol="0" anchor="t"/>
          <a:lstStyle/>
          <a:p>
            <a:pPr algn="l" latinLnBrk="1">
              <a:lnSpc>
                <a:spcPts val="5300"/>
              </a:lnSpc>
            </a:pP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一、课内积累</a:t>
            </a:r>
            <a:endParaRPr lang="en-US" altLang="zh-CN" sz="3000" dirty="0"/>
          </a:p>
        </p:txBody>
      </p:sp>
      <p:sp>
        <p:nvSpPr>
          <p:cNvPr id="4" name="P_6#f0193331a?sp=1&amp;pid=4f3358600&amp;color=0,0,0&amp;vtp=1&amp;bbb=1&amp;hb=1"/>
          <p:cNvSpPr/>
          <p:nvPr/>
        </p:nvSpPr>
        <p:spPr>
          <a:xfrm>
            <a:off x="612648" y="1614503"/>
            <a:ext cx="10963656" cy="3886200"/>
          </a:xfrm>
          <a:prstGeom prst="rect">
            <a:avLst/>
          </a:prstGeom>
          <a:noFill/>
        </p:spPr>
        <p:txBody>
          <a:bodyPr wrap="none" lIns="0" tIns="0" rIns="0" bIns="0" rtlCol="0" anchor="t"/>
          <a:lstStyle/>
          <a:p>
            <a:pPr algn="ctr" latinLnBrk="1">
              <a:lnSpc>
                <a:spcPts val="51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破立结合，论证有力</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有的同志担心</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坚持实践是检验真理的唯一标准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会削弱理论的</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意义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这种担心是多余的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凡是科学的理论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都不会害怕实践的检验</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相反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只有坚持实践是检验真理的唯一标准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才能够使伪科学</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伪理</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论现出原形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从而捍卫真正的科学与理论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这一点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对于澄清被</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四人</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帮</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搞得非常混乱的理论问题</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具有特别重要的意义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6_BD#7a83900c0?pid=4f3358600&amp;color=0,0,0&amp;vtp=1&amp;bt=1&amp;bbb=1"/>
          <p:cNvSpPr/>
          <p:nvPr/>
        </p:nvSpPr>
        <p:spPr>
          <a:xfrm>
            <a:off x="612648" y="466344"/>
            <a:ext cx="10963656" cy="1041400"/>
          </a:xfrm>
          <a:prstGeom prst="rect">
            <a:avLst/>
          </a:prstGeom>
          <a:noFill/>
        </p:spPr>
        <p:txBody>
          <a:bodyPr wrap="none" lIns="0" tIns="0" rIns="0" bIns="0" rtlCol="0" anchor="t"/>
          <a:lstStyle/>
          <a:p>
            <a:pPr algn="l" latinLnBrk="1">
              <a:lnSpc>
                <a:spcPts val="5300"/>
              </a:lnSpc>
            </a:pP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技法解读</a:t>
            </a:r>
            <a:endParaRPr lang="en-US" altLang="zh-CN" sz="3000" dirty="0"/>
          </a:p>
        </p:txBody>
      </p:sp>
      <p:sp>
        <p:nvSpPr>
          <p:cNvPr id="3" name="P_7_BD#76037e222?pid=7a83900c0&amp;color=0,0,0&amp;vtp=1&amp;bbb=1&amp;hb=1"/>
          <p:cNvSpPr/>
          <p:nvPr/>
        </p:nvSpPr>
        <p:spPr>
          <a:xfrm>
            <a:off x="612648" y="1130379"/>
            <a:ext cx="10963656" cy="32385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此部分一开始就针对“有的同志担心</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，坚持实践是检验真理的唯一</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标准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，会削弱理论的意义”这个反面观点，指出“</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这种担心是多余的”。</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接着摆出了自己的观点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：“只有坚持实践是检验真理的唯一标准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，才能</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够使伪科学</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、伪理论现出原形，从而捍卫真正的科学与理论</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。”做到了</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破立结合</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，矫正了部分同志的不正确认识，增强了论证的力量。</a:t>
            </a:r>
            <a:endParaRPr lang="en-US" altLang="zh-CN" sz="2800" dirty="0"/>
          </a:p>
        </p:txBody>
      </p:sp>
    </p:spTree>
  </p:cSld>
  <p:clrMapOvr>
    <a:masterClrMapping/>
  </p:clrMapOvr>
  <p:transition>
    <p:split dir="in"/>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7_BD#76037e222?pid=7a83900c0&amp;color=0,0,0&amp;vtp=1&amp;bt=1&amp;bbb=1"/>
          <p:cNvSpPr/>
          <p:nvPr/>
        </p:nvSpPr>
        <p:spPr>
          <a:xfrm>
            <a:off x="612648" y="466344"/>
            <a:ext cx="10963656" cy="5715000"/>
          </a:xfrm>
          <a:prstGeom prst="rect">
            <a:avLst/>
          </a:prstGeom>
          <a:noFill/>
        </p:spPr>
        <p:txBody>
          <a:bodyPr wrap="none" lIns="0" tIns="0" rIns="0" bIns="0" rtlCol="0" anchor="t"/>
          <a:lstStyle/>
          <a:p>
            <a:pPr algn="l" latinLnBrk="1">
              <a:lnSpc>
                <a:spcPts val="50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做到“破立结合”，</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可以从下面两点入手：</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latinLnBrk="1">
              <a:lnSpc>
                <a:spcPts val="5000"/>
              </a:lnSpc>
            </a:pPr>
            <a:r>
              <a:rPr lang="en-US" altLang="zh-CN" sz="28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1.引述现象，为立论作依据。示例：</a:t>
            </a:r>
            <a:endParaRPr lang="en-US" altLang="zh-CN" sz="2800">
              <a:solidFill>
                <a:prstClr val="black"/>
              </a:solidFill>
            </a:endParaRPr>
          </a:p>
          <a:p>
            <a:pPr lvl="0" latinLnBrk="1">
              <a:lnSpc>
                <a:spcPts val="5000"/>
              </a:lnSpc>
            </a:pPr>
            <a:r>
              <a:rPr lang="en-US" altLang="zh-CN" sz="280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时下</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一些名曲</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名句出于商业目的被大肆窜改</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而不同艺术类</a:t>
            </a:r>
            <a:endParaRPr lang="en-US" altLang="zh-CN" sz="280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vl="0" latinLnBrk="1">
              <a:lnSpc>
                <a:spcPts val="5000"/>
              </a:lnSpc>
            </a:pPr>
            <a:r>
              <a:rPr lang="en-US" altLang="zh-CN" sz="28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别的鉴赏</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引用</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结合必须服从于一个崇高的主旨</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美</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席勒的</a:t>
            </a:r>
            <a:endParaRPr lang="en-US" altLang="zh-CN" sz="280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vl="0" latinLnBrk="1">
              <a:lnSpc>
                <a:spcPts val="5000"/>
              </a:lnSpc>
            </a:pP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欢乐颂</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被贝多芬谱以音乐</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广为传唱</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世界名曲被作为广告歌曲</a:t>
            </a:r>
            <a:endParaRPr lang="en-US" altLang="zh-CN" sz="280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vl="0" latinLnBrk="1">
              <a:lnSpc>
                <a:spcPts val="5000"/>
              </a:lnSpc>
            </a:pPr>
            <a:r>
              <a:rPr lang="en-US" altLang="zh-CN" sz="28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流于街头</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两者同样是艺术主题的再创造</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产生的效果却截然不同</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latinLnBrk="1">
              <a:lnSpc>
                <a:spcPts val="5000"/>
              </a:lnSpc>
            </a:pP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（引）</a:t>
            </a:r>
            <a:r>
              <a:rPr lang="en-US" altLang="zh-CN" sz="28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前者是审美的升华</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后者却是审美的毁灭</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。（破）</a:t>
            </a:r>
            <a:r>
              <a:rPr lang="en-US" altLang="zh-CN" sz="28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而只有例如</a:t>
            </a:r>
            <a:endParaRPr lang="en-US" altLang="zh-CN" sz="280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vl="0" latinLnBrk="1">
              <a:lnSpc>
                <a:spcPts val="5000"/>
              </a:lnSpc>
            </a:pPr>
            <a:r>
              <a:rPr lang="en-US" altLang="zh-CN" sz="28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前者的事物</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才能让我们在成长中获得美的教育</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美的熏陶</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美的享</a:t>
            </a:r>
            <a:endParaRPr lang="en-US" altLang="zh-CN" sz="280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vl="0" latinLnBrk="1">
              <a:lnSpc>
                <a:spcPts val="5000"/>
              </a:lnSpc>
            </a:pPr>
            <a:r>
              <a:rPr lang="en-US" altLang="zh-CN" sz="28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受</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才能培养性情</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。（立）</a:t>
            </a:r>
            <a:endParaRPr lang="en-US" altLang="zh-CN" sz="2800" dirty="0"/>
          </a:p>
        </p:txBody>
      </p:sp>
    </p:spTree>
  </p:cSld>
  <p:clrMapOvr>
    <a:masterClrMapping/>
  </p:clrMapOvr>
  <p:transition>
    <p:split dir="in"/>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7_BD#76037e222?sp=1&amp;pid=7a83900c0&amp;color=0,0,0&amp;vtp=1&amp;bt=1&amp;bbb=1&amp;hb=1"/>
          <p:cNvSpPr/>
          <p:nvPr/>
        </p:nvSpPr>
        <p:spPr>
          <a:xfrm>
            <a:off x="612648" y="466344"/>
            <a:ext cx="10963656" cy="51816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2.摘引不当言论，为立论作依据。示例：</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这就是中国教育的一个现状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对科学知识抓得狠</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也把各类奥赛</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办得红红火火</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却似乎对常识的教育力度不够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学校的课程包罗万象</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独缺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常识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学生们便因此被搁在高高的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象牙塔</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上</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只搞着高端学问</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当今中国要强国</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靠的是飞机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大炮</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火箭这些高科技</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似乎就应该</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给学生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喂饱</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科技知识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常识那些小事儿</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何足挂齿</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成大事者不拘</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小节嘛</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。”（边引边破）</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每当看到这样的言论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我真想拍案而起</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高呼</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此言谬矣</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别拿常识不当干粮</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！”（立）</a:t>
            </a:r>
            <a:endParaRPr lang="en-US" altLang="zh-CN" sz="2800" dirty="0"/>
          </a:p>
        </p:txBody>
      </p:sp>
    </p:spTree>
  </p:cSld>
  <p:clrMapOvr>
    <a:masterClrMapping/>
  </p:clrMapOvr>
  <p:transition>
    <p:split dir="in"/>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6_BD#6a95aafc1?pid=4f3358600&amp;color=0,0,0&amp;vtp=1&amp;bt=1&amp;bbb=1"/>
          <p:cNvSpPr/>
          <p:nvPr/>
        </p:nvSpPr>
        <p:spPr>
          <a:xfrm>
            <a:off x="612648" y="466344"/>
            <a:ext cx="10963656" cy="1041400"/>
          </a:xfrm>
          <a:prstGeom prst="rect">
            <a:avLst/>
          </a:prstGeom>
          <a:noFill/>
        </p:spPr>
        <p:txBody>
          <a:bodyPr wrap="none" lIns="0" tIns="0" rIns="0" bIns="0" rtlCol="0" anchor="t"/>
          <a:lstStyle/>
          <a:p>
            <a:pPr algn="l" latinLnBrk="1">
              <a:lnSpc>
                <a:spcPts val="5300"/>
              </a:lnSpc>
            </a:pP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技法运用</a:t>
            </a:r>
            <a:endParaRPr lang="en-US" altLang="zh-CN" sz="3000" dirty="0"/>
          </a:p>
        </p:txBody>
      </p:sp>
      <p:sp>
        <p:nvSpPr>
          <p:cNvPr id="3" name="P_7#98e055c01?pid=6a95aafc1&amp;color=0,0,0&amp;vtp=1&amp;bbb=1&amp;hb=1"/>
          <p:cNvSpPr/>
          <p:nvPr/>
        </p:nvSpPr>
        <p:spPr>
          <a:xfrm>
            <a:off x="612648" y="1130379"/>
            <a:ext cx="10963656" cy="4533900"/>
          </a:xfrm>
          <a:prstGeom prst="rect">
            <a:avLst/>
          </a:prstGeom>
          <a:noFill/>
        </p:spPr>
        <p:txBody>
          <a:bodyPr wrap="none" lIns="0" tIns="0" rIns="0" bIns="0" rtlCol="0" anchor="t"/>
          <a:lstStyle/>
          <a:p>
            <a:pPr algn="ctr" latinLnBrk="1">
              <a:lnSpc>
                <a:spcPts val="51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传统与创新</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长久以来</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人们盲目信奉传统</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认为传统就是绝对真理</a:t>
            </a:r>
            <a:r>
              <a:rPr lang="en-US" altLang="zh-CN" sz="2800" b="0" i="0" u="dotted">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不容置</a:t>
            </a:r>
            <a:endPar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疑</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传统固然有其深厚根基</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但也存在落后于时代之处</a:t>
            </a:r>
            <a:r>
              <a:rPr lang="en-US" altLang="zh-CN" sz="2800" b="0" i="0" u="dotted">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比如传统商</a:t>
            </a:r>
            <a:endPar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业观念强调稳定</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而忽视创新的作用</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”是破除对传统的盲目尊</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崇</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，指出传统存在的不足）</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其实</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创新并不是对传统的彻底抛弃</a:t>
            </a:r>
            <a:r>
              <a:rPr lang="en-US" altLang="zh-CN" sz="2800" b="0" i="0" u="dotted">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创新是在继承合理的传统</a:t>
            </a:r>
            <a:endPar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元素的基础上</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打破固有思维和模式的局限</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立”</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100"/>
              </a:lnSpc>
            </a:pPr>
            <a:endParaRPr lang="en-US" altLang="zh-CN" sz="2800" dirty="0"/>
          </a:p>
        </p:txBody>
      </p:sp>
    </p:spTree>
  </p:cSld>
  <p:clrMapOvr>
    <a:masterClrMapping/>
  </p:clrMapOvr>
  <p:transition>
    <p:split dir="in"/>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87b49590c.fixed?pid=c985fac0e&amp;color=0,173,163&amp;vtp=1&amp;bbb=1"/>
          <p:cNvSpPr/>
          <p:nvPr/>
        </p:nvSpPr>
        <p:spPr>
          <a:xfrm>
            <a:off x="1618488" y="2660904"/>
            <a:ext cx="8997696" cy="722376"/>
          </a:xfrm>
          <a:prstGeom prst="rect">
            <a:avLst/>
          </a:prstGeom>
          <a:noFill/>
        </p:spPr>
        <p:txBody>
          <a:bodyPr wrap="none" lIns="0" tIns="0" rIns="0" bIns="0" rtlCol="0" anchor="ctr"/>
          <a:lstStyle/>
          <a:p>
            <a:pPr algn="ctr" latinLnBrk="1">
              <a:lnSpc>
                <a:spcPts val="5000"/>
              </a:lnSpc>
            </a:pP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自主学习·悟新知</a:t>
            </a:r>
            <a:endParaRPr lang="en-US" altLang="zh-CN" sz="4000" dirty="0"/>
          </a:p>
        </p:txBody>
      </p:sp>
      <p:sp>
        <p:nvSpPr>
          <p:cNvPr id="3" name="C_3#87b49590c"/>
          <p:cNvSpPr/>
          <p:nvPr/>
        </p:nvSpPr>
        <p:spPr>
          <a:xfrm>
            <a:off x="1618488" y="3419856"/>
            <a:ext cx="8961120" cy="9144"/>
          </a:xfrm>
          <a:prstGeom prst="line">
            <a:avLst/>
          </a:prstGeom>
          <a:noFill/>
          <a:ln w="28575">
            <a:solidFill>
              <a:srgbClr val="00ADA3"/>
            </a:solidFill>
            <a:prstDash val="solid"/>
          </a:ln>
        </p:spPr>
        <p:txBody>
          <a:bodyPr/>
          <a:lstStyle/>
          <a:p>
            <a:endParaRPr lang="zh-CN" altLang="en-US"/>
          </a:p>
        </p:txBody>
      </p:sp>
    </p:spTree>
  </p:cSld>
  <p:clrMapOvr>
    <a:masterClrMapping/>
  </p:clrMapOvr>
  <p:transition>
    <p:split dir="in"/>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7#98e055c01?pid=6a95aafc1&amp;color=0,0,0&amp;vtp=1&amp;bbb=1&amp;hb=1"/>
          <p:cNvSpPr/>
          <p:nvPr/>
        </p:nvSpPr>
        <p:spPr>
          <a:xfrm>
            <a:off x="612648" y="468000"/>
            <a:ext cx="10963656" cy="3263900"/>
          </a:xfrm>
          <a:prstGeom prst="rect">
            <a:avLst/>
          </a:prstGeom>
          <a:noFill/>
        </p:spPr>
        <p:txBody>
          <a:bodyPr wrap="none" lIns="0" tIns="0" rIns="0" bIns="0" rtlCol="0" anchor="t"/>
          <a:lstStyle/>
          <a:p>
            <a:pPr latinLnBrk="1">
              <a:lnSpc>
                <a:spcPts val="200"/>
              </a:lnSpc>
            </a:pPr>
            <a:endParaRPr lang="en-US" altLang="zh-CN" sz="100" b="0" i="0" spc="-99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为立足创新，阐述创新是在继承传统合理成分上的突破）</a:t>
            </a: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在互联网时</a:t>
            </a:r>
            <a:endPar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代</a:t>
            </a:r>
            <a:r>
              <a:rPr lang="en-US" altLang="zh-CN" sz="2800" b="0" i="0" u="dotted">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将传统经营中的诚信</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优质服务等要素融入新商业模式</a:t>
            </a:r>
            <a:r>
              <a:rPr lang="en-US" altLang="zh-CN" sz="2800" b="0" i="0" u="dotted">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发展出</a:t>
            </a:r>
            <a:endPar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直播带货等新形式</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创新使传统重焕生机</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赋予传统新的时代内涵</a:t>
            </a:r>
            <a:r>
              <a:rPr lang="en-US" altLang="zh-CN" sz="2800" b="0" i="0" u="dotted">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u="dotted">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先破后立</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，通过对传统与创新的关系的论述，逻辑清晰地强调了要</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正确对待传统、积极创新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7184dc985?pid=b412fef69&amp;color=0,173,163&amp;vtp=1&amp;bt=1&amp;bbb=1"/>
          <p:cNvSpPr/>
          <p:nvPr/>
        </p:nvSpPr>
        <p:spPr>
          <a:xfrm>
            <a:off x="612648" y="466344"/>
            <a:ext cx="10963656" cy="1041400"/>
          </a:xfrm>
          <a:prstGeom prst="rect">
            <a:avLst/>
          </a:prstGeom>
          <a:noFill/>
        </p:spPr>
        <p:txBody>
          <a:bodyPr wrap="none" lIns="0" tIns="0" rIns="0" bIns="0" rtlCol="0" anchor="t"/>
          <a:lstStyle/>
          <a:p>
            <a:pPr algn="l" latinLnBrk="1">
              <a:lnSpc>
                <a:spcPts val="5300"/>
              </a:lnSpc>
            </a:pP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二、课外拓展</a:t>
            </a:r>
            <a:endParaRPr lang="en-US" altLang="zh-CN" sz="3000" dirty="0"/>
          </a:p>
        </p:txBody>
      </p:sp>
      <p:sp>
        <p:nvSpPr>
          <p:cNvPr id="3" name="P_6#74363b18f?pid=7184dc985&amp;color=0,0,0&amp;vtp=1&amp;bbb=1&amp;hb=1"/>
          <p:cNvSpPr/>
          <p:nvPr/>
        </p:nvSpPr>
        <p:spPr>
          <a:xfrm>
            <a:off x="612648" y="1130379"/>
            <a:ext cx="10963656" cy="4533900"/>
          </a:xfrm>
          <a:prstGeom prst="rect">
            <a:avLst/>
          </a:prstGeom>
          <a:noFill/>
        </p:spPr>
        <p:txBody>
          <a:bodyPr wrap="none" lIns="0" tIns="0" rIns="0" bIns="0" rtlCol="0" anchor="t"/>
          <a:lstStyle/>
          <a:p>
            <a:pPr algn="ctr" latinLnBrk="1">
              <a:lnSpc>
                <a:spcPts val="51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实践论（节选）</a:t>
            </a:r>
            <a:endParaRPr lang="en-US" altLang="zh-CN" sz="2800" dirty="0"/>
          </a:p>
          <a:p>
            <a:pPr algn="ct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毛泽东</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人的社会实践</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不限于生产活动一种形式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还有多种其他的形式</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阶级</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斗争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政治生活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科学和艺术的活动</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总之社会实际生活的一切领域都是社</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会的人所参加的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因此</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人的认识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在物质生活以外</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还从政治生活文化生</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活中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与物质生活密切联系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在各种不同程度上</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知道人和人的各种关</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其中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尤以各种形式的阶级斗争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给予人的认识发展以深刻的影响</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74363b18f?pid=7184dc985&amp;color=0,0,0&amp;vtp=1&amp;bbb=1&amp;hb=1"/>
          <p:cNvSpPr/>
          <p:nvPr/>
        </p:nvSpPr>
        <p:spPr>
          <a:xfrm>
            <a:off x="612648" y="468000"/>
            <a:ext cx="10963656" cy="51816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在阶级社会中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每一个人都在一定的阶级地位中生活</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各种思想无不打上</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阶级的烙印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马克思主义者认为人类社会的生产活动</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是一步又一步地由低级向</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高级发展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因此</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人们的认识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不论对于自然界方面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对于社会方面</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也都</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是一步又一步地由低级向高级发展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即由浅入深</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由片面到更多的方面</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在很长的历史时期内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大家对于社会的历史只能限于片面的了解</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这一方</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面是由于剥削阶级的偏见经常歪曲社会的历史</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另方面</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则由于生产规模</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的狭小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限制了人们的眼界</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人们能够对于社会历史的发展作全面的历</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74363b18f?pid=7184dc985&amp;color=0,0,0&amp;vtp=1&amp;bbb=1&amp;hb=1"/>
          <p:cNvSpPr/>
          <p:nvPr/>
        </p:nvSpPr>
        <p:spPr>
          <a:xfrm>
            <a:off x="612648" y="468000"/>
            <a:ext cx="10963656" cy="51816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史的了解</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把对于社会的认识变成了科学</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这只是到了伴随巨大生产力</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大工业而出现近代无产阶级的时候</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这就是马克思主义的科学</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马克思主义者认为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只有人们的社会实践</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才是人们对于外界认识的</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真理性的标准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实际的情形是这样的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只有在社会实践过程中</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物质生产过程中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阶级斗争过程中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科学实验过程中</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人们达到了思想</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中所预想的结果时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人们的认识才被证实了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人们要想得到工作的胜利</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即得到预想的结果</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一定要使自己的思想合于客观外界的规律性</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如果不</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合</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就会在实践中失败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人们经过失败之后</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也就从失败取得教训</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改正自</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74363b18f?pid=7184dc985&amp;color=0,0,0&amp;vtp=1&amp;bbb=1&amp;hb=1"/>
          <p:cNvSpPr/>
          <p:nvPr/>
        </p:nvSpPr>
        <p:spPr>
          <a:xfrm>
            <a:off x="612648" y="468000"/>
            <a:ext cx="10963656" cy="51816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己的思想使之适合于外界的规律性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人们就能变失败为胜利</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所谓</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失败</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者成功之母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吃一堑长一智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就是这个道理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辩证唯物论的认识论把</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实践提到第一的地位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认为人的认识一点也不能离开实践</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排斥一切否认</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实践重要性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使认识离开实践的错误理论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列宁这样说过</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实践高于</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理论的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认识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因为它不但有普遍性的品格</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而且还有直接现实性的品</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格</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马克思主义的哲学辩证唯物论有两个最显著的特点</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一个是它的阶</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级性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公然申明辩证唯物论是为无产阶级服务的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再一个是它的实践性</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强</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调理论对于实践的依赖关系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理论的基础是实践</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又转过来为实践服务</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74363b18f?pid=7184dc985&amp;color=0,0,0&amp;vtp=1&amp;bbb=1&amp;hb=1"/>
          <p:cNvSpPr/>
          <p:nvPr/>
        </p:nvSpPr>
        <p:spPr>
          <a:xfrm>
            <a:off x="612648" y="468000"/>
            <a:ext cx="10963656" cy="51816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判定认识或理论之是否真理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不是依主观上觉得如何而定</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而是依客观上</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社会实践的结果如何而定</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真理的标准只能是社会的实践</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实践的观</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点是辩证唯物论的认识论之第一的和基本的观点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然而人的认识究竟怎样从实践发生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而又服务于实践呢</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这只要看一</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看认识的发展过程就会明了的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原来人在实践过程中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开始只是看到过程中各个事物的现象方面</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看</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到各个事物的片面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看到各个事物之间的外部联系</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例如有些外面的人</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们到延安来考察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头一二天</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他们看到了延安的地形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街道</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屋宇</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接触了</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74363b18f?pid=7184dc985&amp;color=0,0,0&amp;vtp=1&amp;bbb=1&amp;hb=1"/>
          <p:cNvSpPr/>
          <p:nvPr/>
        </p:nvSpPr>
        <p:spPr>
          <a:xfrm>
            <a:off x="612648" y="468000"/>
            <a:ext cx="10963656" cy="45339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许多的人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参加了宴会</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晚会和群众大会</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听到了各种说话</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看到了各种文</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这些就是事物的现象</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事物的各个片面以及这些事物的外部联系</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叫作认识的感性阶段</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就是感觉和印象的阶段</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也就是延安这些各别的</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事物作用于考察团先生们的感官</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引起了他们的感觉</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在他们的脑子中生</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起了许多的印象</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以及这些印象间的大概的外部的联系</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这是认识的第一</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个阶段</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在这个阶段中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人们还不能造成深刻的概念</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作出合乎论理</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即合乎逻辑</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的结论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ct val="150000"/>
              </a:lnSpc>
            </a:pPr>
            <a:endParaRPr lang="en-US" altLang="zh-CN" sz="2800" dirty="0"/>
          </a:p>
        </p:txBody>
      </p:sp>
    </p:spTree>
  </p:cSld>
  <p:clrMapOvr>
    <a:masterClrMapping/>
  </p:clrMapOvr>
  <p:transition>
    <p:split dir="in"/>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74363b18f?pid=7184dc985&amp;color=0,0,0&amp;vtp=1&amp;bbb=1&amp;hb=1"/>
          <p:cNvSpPr/>
          <p:nvPr/>
        </p:nvSpPr>
        <p:spPr>
          <a:xfrm>
            <a:off x="612648" y="468000"/>
            <a:ext cx="10963656" cy="51816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社会实践的继续</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使人们在实践中引起感觉和印象的东西反复了多</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次</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于是在人们的脑子里生起了一个认识过程中的突变</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即飞跃</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产生</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了概念</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概念这种东西已经不是事物的现象</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不是事物的各个片面</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不是</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它们的外部联系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而是抓着了事物的本质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事物的全体</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事物的内部联系了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概念同感觉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不但是数量上的差别</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而且有了性质上的差别</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循此继进</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使</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用判断和推理的方法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就可产生出合乎论理的结论来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三国演义</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上</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所谓</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眉头一皱计上心来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我们普通说话所谓</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让我想一想</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就是人在脑</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子中运用概念以作判断和推理的工夫</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这是认识的第二个阶段</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100"/>
              </a:lnSpc>
            </a:pPr>
            <a:endParaRPr lang="en-US" altLang="zh-CN" sz="2800" dirty="0"/>
          </a:p>
        </p:txBody>
      </p:sp>
    </p:spTree>
  </p:cSld>
  <p:clrMapOvr>
    <a:masterClrMapping/>
  </p:clrMapOvr>
  <p:transition>
    <p:split dir="in"/>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74363b18f?pid=7184dc985&amp;color=0,0,0&amp;vtp=1&amp;bbb=1&amp;hb=1"/>
          <p:cNvSpPr/>
          <p:nvPr/>
        </p:nvSpPr>
        <p:spPr>
          <a:xfrm>
            <a:off x="612648" y="468000"/>
            <a:ext cx="10963656" cy="5207000"/>
          </a:xfrm>
          <a:prstGeom prst="rect">
            <a:avLst/>
          </a:prstGeom>
          <a:noFill/>
        </p:spPr>
        <p:txBody>
          <a:bodyPr wrap="none" lIns="0" tIns="0" rIns="0" bIns="0" rtlCol="0" anchor="t"/>
          <a:lstStyle/>
          <a:p>
            <a:pPr latinLnBrk="1">
              <a:lnSpc>
                <a:spcPts val="200"/>
              </a:lnSpc>
            </a:pPr>
            <a:endParaRPr lang="en-US" altLang="zh-CN" sz="100" b="0" i="0" spc="-990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外来的考察团先生们在他们集合了各种材料</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加上他们</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想了一想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之后</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他们就能够作出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共产党的抗日民族统一战线的政策是彻底的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诚恳的</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和真实的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这样一个判断了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在他们作出这个判断之后</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如果他们对于团</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结救国也是真实的话</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那末他们就能够进一步作出这样的结论</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抗日民</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族统一战线是能够成功的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这个概念</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判断和推理的阶段</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在人们对于</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一个事物的整个认识过程中是更重要的阶段</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也就是理性认识的阶段</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认识的真正任务在于经过感觉而到达于思维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到达于逐步了解客观事物</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的内部矛盾</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了解它的规律性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了解这一过程和那一过程间的内部联系</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即</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74363b18f?pid=7184dc985&amp;color=0,0,0&amp;vtp=1&amp;bbb=1&amp;hb=1"/>
          <p:cNvSpPr/>
          <p:nvPr/>
        </p:nvSpPr>
        <p:spPr>
          <a:xfrm>
            <a:off x="612648" y="468000"/>
            <a:ext cx="10963656" cy="32385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到达于论理的认识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重复地说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论理的认识所以和感性的认识不同</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是因</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为感性的认识是属于事物之片面的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现象的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外部联系的东西</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论理的</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认识则推进了一大步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到达了事物的全体的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本质的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内部联系的东西</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到达了暴露周围世界的内在的矛盾</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因而能在周围世界的总体上</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在周围</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世界一切方面的内部联系上去把握周围世界的发展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650c58c4d?pid=87b49590c&amp;color=0,0,0&amp;vtp=1&amp;bt=1&amp;bbb=1"/>
          <p:cNvSpPr/>
          <p:nvPr/>
        </p:nvSpPr>
        <p:spPr>
          <a:xfrm>
            <a:off x="612648" y="466345"/>
            <a:ext cx="10963656" cy="585216"/>
          </a:xfrm>
          <a:prstGeom prst="rect">
            <a:avLst/>
          </a:prstGeom>
          <a:noFill/>
        </p:spPr>
        <p:txBody>
          <a:bodyPr wrap="none" lIns="0" tIns="0" rIns="0" bIns="0" rtlCol="0" anchor="t"/>
          <a:lstStyle/>
          <a:p>
            <a:pPr algn="l" latinLnBrk="1">
              <a:lnSpc>
                <a:spcPts val="4400"/>
              </a:lnSpc>
            </a:pPr>
            <a:r>
              <a:rPr lang="en-US" altLang="zh-CN" sz="3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一、作者名片</a:t>
            </a:r>
            <a:endParaRPr lang="en-US" altLang="zh-CN" sz="3200" dirty="0"/>
          </a:p>
        </p:txBody>
      </p:sp>
      <p:pic>
        <p:nvPicPr>
          <p:cNvPr id="3" name="P_5_BD#ff36aba54?htil=1&amp;pid=650c58c4d&amp;color=0,0,0&amp;tib=255,255,255&amp;vtp=1&amp;hs=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586060" y="1090635"/>
            <a:ext cx="1643835" cy="1878669"/>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P_5_BD#ff36aba54?htil=1&amp;pid=650c58c4d&amp;color=0,0,0&amp;vtp=1&amp;bbb=1&amp;hb=1&amp;hs=1"/>
          <p:cNvSpPr/>
          <p:nvPr/>
        </p:nvSpPr>
        <p:spPr>
          <a:xfrm>
            <a:off x="612648" y="1054058"/>
            <a:ext cx="8659368" cy="2082800"/>
          </a:xfrm>
          <a:prstGeom prst="rect">
            <a:avLst/>
          </a:prstGeom>
          <a:noFill/>
        </p:spPr>
        <p:txBody>
          <a:bodyPr wrap="none" lIns="0" tIns="0" rIns="0" bIns="0" rtlCol="0" anchor="t"/>
          <a:lstStyle/>
          <a:p>
            <a:pPr algn="l" latinLnBrk="1">
              <a:lnSpc>
                <a:spcPts val="4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胡福明（1935—2023），江苏无锡人。1955年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9月</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就读于北京大学新闻专业，翌年进入中国人民大学哲学</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研究班学习</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。1962年毕业后</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，到南京大学政治系</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后更名哲学系）任教</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，曾任系党总支副书记兼系副主</a:t>
            </a:r>
            <a:endParaRPr lang="en-US" altLang="zh-CN" sz="2800" dirty="0"/>
          </a:p>
        </p:txBody>
      </p:sp>
      <p:sp>
        <p:nvSpPr>
          <p:cNvPr id="5" name="P_5_BD#ff36aba54?htil=1&amp;pid=650c58c4d&amp;color=0,0,0&amp;vtp=1&amp;bbb=1&amp;hb=1&amp;hs=1"/>
          <p:cNvSpPr/>
          <p:nvPr/>
        </p:nvSpPr>
        <p:spPr>
          <a:xfrm>
            <a:off x="612648" y="3167327"/>
            <a:ext cx="10968012" cy="2603500"/>
          </a:xfrm>
          <a:prstGeom prst="rect">
            <a:avLst/>
          </a:prstGeom>
          <a:noFill/>
        </p:spPr>
        <p:txBody>
          <a:bodyPr wrap="none" lIns="0" tIns="0" rIns="0" bIns="0" rtlCol="0" anchor="t"/>
          <a:lstStyle/>
          <a:p>
            <a:pPr latinLnBrk="1">
              <a:lnSpc>
                <a:spcPts val="4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。1982年11月调至江苏省委工作</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，历任江苏省委宣传部副部长、省</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委常委</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、省委党校校长</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、省政协副主席等职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。是1978年5月11日</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《光明</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日报》特约评论员文章《</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实践是检验真理的唯一标准》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的主要作者。</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2001年退休</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。荣获“江苏社科名家”称号。2018年12月18日</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，党中央、</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国务院授予胡福明同志改革先锋称号，颁授改革先锋奖章</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74363b18f?pid=7184dc985&amp;color=0,0,0&amp;vtp=1&amp;bt=1&amp;bbb=1&amp;hb=1"/>
          <p:cNvSpPr/>
          <p:nvPr/>
        </p:nvSpPr>
        <p:spPr>
          <a:xfrm>
            <a:off x="612648" y="468000"/>
            <a:ext cx="10963656" cy="5600700"/>
          </a:xfrm>
          <a:prstGeom prst="rect">
            <a:avLst/>
          </a:prstGeom>
          <a:noFill/>
        </p:spPr>
        <p:txBody>
          <a:bodyPr wrap="none" lIns="0" tIns="0" rIns="0" bIns="0" rtlCol="0" anchor="t"/>
          <a:lstStyle/>
          <a:p>
            <a:pPr algn="l" latinLnBrk="1">
              <a:lnSpc>
                <a:spcPts val="49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名师赏评</a:t>
            </a:r>
            <a:endParaRPr lang="en-US" altLang="zh-CN" sz="2800" dirty="0"/>
          </a:p>
          <a:p>
            <a:pPr latinLnBrk="1">
              <a:lnSpc>
                <a:spcPts val="49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.引用恰当。第三段引用谚语“吃一堑长一智”等是为了论证</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“人们</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经过失败之后</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,也就从失败取得教训</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,改正自己的思想使之适合于外界的</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规律性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,人们就能变失败为胜利”的观点。</a:t>
            </a:r>
            <a:endParaRPr lang="en-US" altLang="zh-CN" sz="2800" dirty="0"/>
          </a:p>
          <a:p>
            <a:pPr latinLnBrk="1">
              <a:lnSpc>
                <a:spcPts val="49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.过渡自然。第四段承上启下,由上文论述实践的重要性</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,转入论述</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认识在实践中的发展过程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9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.举例贴切。第五段举了外面的人们到延安来考察的事例</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,论证了</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原来人在实践过程中,开始只是看到过程中各个事物的现象方面</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,看到</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各个事物的片面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,看到各个事物之间的外部联系”的观点。</a:t>
            </a:r>
            <a:endParaRPr lang="en-US" altLang="zh-CN" sz="2800" dirty="0"/>
          </a:p>
        </p:txBody>
      </p:sp>
    </p:spTree>
  </p:cSld>
  <p:clrMapOvr>
    <a:masterClrMapping/>
  </p:clrMapOvr>
  <p:transition>
    <p:split dir="in"/>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a037019ff?pid=b412fef69&amp;color=0,173,163&amp;vtp=1&amp;bt=1&amp;bbb=1"/>
          <p:cNvSpPr/>
          <p:nvPr/>
        </p:nvSpPr>
        <p:spPr>
          <a:xfrm>
            <a:off x="612648" y="466344"/>
            <a:ext cx="10963656" cy="1041400"/>
          </a:xfrm>
          <a:prstGeom prst="rect">
            <a:avLst/>
          </a:prstGeom>
          <a:noFill/>
        </p:spPr>
        <p:txBody>
          <a:bodyPr wrap="none" lIns="0" tIns="0" rIns="0" bIns="0" rtlCol="0" anchor="t"/>
          <a:lstStyle/>
          <a:p>
            <a:pPr algn="l" latinLnBrk="1">
              <a:lnSpc>
                <a:spcPts val="5300"/>
              </a:lnSpc>
            </a:pP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三、读写结合</a:t>
            </a:r>
            <a:endParaRPr lang="en-US" altLang="zh-CN" sz="3000" dirty="0"/>
          </a:p>
        </p:txBody>
      </p:sp>
      <p:sp>
        <p:nvSpPr>
          <p:cNvPr id="3" name="QB_6_BD.54_1#9c4859f94?pid=a037019ff&amp;color=0,0,0&amp;vtp=1&amp;bbb=1&amp;hb=1&amp;hltap=1"/>
          <p:cNvSpPr/>
          <p:nvPr/>
        </p:nvSpPr>
        <p:spPr>
          <a:xfrm>
            <a:off x="612648" y="1130379"/>
            <a:ext cx="10963656" cy="45339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现在社会上有一些佛系青年凡事不愿出头，看淡一切，随遇而安</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自己的小天地里感悟自己的小幸福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假如你对这种生活观点不认同，</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“拒绝佛系”为主题，运用破立结合的方法，写一段文字</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，不超过</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200</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个字。（10</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4" name="QB_6_AN.55_1#9c4859f94?pid=a037019ff&amp;color=0,0,0&amp;vtp=1&amp;bbb=1&amp;hb=1&amp;hla=1"/>
          <p:cNvSpPr/>
          <p:nvPr/>
        </p:nvSpPr>
        <p:spPr>
          <a:xfrm>
            <a:off x="612648" y="3677999"/>
            <a:ext cx="10963656" cy="19431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示例）佛系青年看似悠然，实则消极。他们不愿出头</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，看似</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随遇而安</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，实则是对现实生活的逃避。</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人生本就是一场奋斗的旅程，</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若一味佛系</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便会在岁月的长河中迷失自我。</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5_1#9c4859f94?pid=a037019ff&amp;color=0,0,0&amp;vtp=1&amp;bbb=1&amp;hb=1&amp;hltap=1"/>
          <p:cNvSpPr/>
          <p:nvPr/>
        </p:nvSpPr>
        <p:spPr>
          <a:xfrm>
            <a:off x="612648" y="468000"/>
            <a:ext cx="10963656" cy="3238500"/>
          </a:xfrm>
          <a:prstGeom prst="rect">
            <a:avLst/>
          </a:prstGeom>
          <a:noFill/>
        </p:spPr>
        <p:txBody>
          <a:bodyPr wrap="none" lIns="0" tIns="0" rIns="0" bIns="0" rtlCol="0" anchor="t"/>
          <a:lstStyle/>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6_AN.54_1#9c4859f94?pid=a037019ff&amp;color=0,0,0&amp;vtp=1&amp;bbb=1&amp;hb=1&amp;hla=1"/>
          <p:cNvSpPr/>
          <p:nvPr/>
        </p:nvSpPr>
        <p:spPr>
          <a:xfrm>
            <a:off x="612648" y="442600"/>
            <a:ext cx="10963656" cy="3238500"/>
          </a:xfrm>
          <a:prstGeom prst="rect">
            <a:avLst/>
          </a:prstGeom>
          <a:noFill/>
        </p:spPr>
        <p:txBody>
          <a:bodyPr wrap="none" lIns="0" tIns="0" rIns="0" bIns="0" rtlCol="0" anchor="t"/>
          <a:lstStyle/>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拒绝佛系，不是盲目争斗</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，而是积极进取。</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我们要在挑战中磨砺意志，</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在竞争中提升能力。只有努力拼搏，才能在广阔的天地中找到真正的</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幸福。让我们拒绝佛系</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，拥抱奋斗，用汗水浇灌梦想</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，用行动书写青</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春的华章，让生命在奋斗中绽放耀眼的光芒</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。（观点明确2分</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，运用破</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立结合的方法</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6</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分，语言表达准确</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、连贯2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ff69e4e31?pid=87b49590c&amp;color=0,0,0&amp;vtp=1&amp;bt=1&amp;bbb=1"/>
          <p:cNvSpPr/>
          <p:nvPr/>
        </p:nvSpPr>
        <p:spPr>
          <a:xfrm>
            <a:off x="612648" y="466344"/>
            <a:ext cx="10963656" cy="1077976"/>
          </a:xfrm>
          <a:prstGeom prst="rect">
            <a:avLst/>
          </a:prstGeom>
          <a:noFill/>
        </p:spPr>
        <p:txBody>
          <a:bodyPr wrap="none" lIns="0" tIns="0" rIns="0" bIns="0" rtlCol="0" anchor="t"/>
          <a:lstStyle/>
          <a:p>
            <a:pPr algn="l" latinLnBrk="1">
              <a:lnSpc>
                <a:spcPts val="5600"/>
              </a:lnSpc>
            </a:pPr>
            <a:r>
              <a:rPr lang="en-US" altLang="zh-CN" sz="3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二、写作背景</a:t>
            </a:r>
            <a:endParaRPr lang="en-US" altLang="zh-CN" sz="3200" dirty="0"/>
          </a:p>
        </p:txBody>
      </p:sp>
      <p:sp>
        <p:nvSpPr>
          <p:cNvPr id="3" name="P_5_BD#b2172dec2?pid=ff69e4e31&amp;color=0,0,0&amp;vtp=1&amp;bbb=1&amp;hb=1"/>
          <p:cNvSpPr/>
          <p:nvPr/>
        </p:nvSpPr>
        <p:spPr>
          <a:xfrm>
            <a:off x="612648" y="1174454"/>
            <a:ext cx="10963656" cy="45339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1976年10月，中共中央一举粉碎“四人帮”。举国欢腾</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zh-CN" altLang="en-US"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人心思变，</a:t>
            </a:r>
            <a:endParaRPr lang="zh-CN" altLang="en-US"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百业待兴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，党面临着思想、政治、</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组织等各个领域全面拨乱反正的任</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务。但是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，这一进程受到“两个凡是”片面机械思想的严重阻碍</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。针对</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这种状况</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，邓小平多次旗帜鲜明地提出，“两个凡是”</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不符合马克思主</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义，人们要完整准确地理解毛泽东思想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。与此同时</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，其他老一辈无产</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阶级革命家也从不同的角度提出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要恢复和发扬党的实事求是的优良作</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风，正确认识与把握理论和实践的关系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，把实践作为检验真理的标准。</a:t>
            </a:r>
            <a:endParaRPr lang="en-US" altLang="zh-CN" sz="2800" dirty="0"/>
          </a:p>
        </p:txBody>
      </p:sp>
    </p:spTree>
  </p:cSld>
  <p:clrMapOvr>
    <a:masterClrMapping/>
  </p:clrMapOvr>
  <p:transition>
    <p:split dir="in"/>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_BD#b2172dec2?pid=ff69e4e31&amp;color=0,0,0&amp;vtp=1&amp;bt=1&amp;bbb=1&amp;hb=1"/>
          <p:cNvSpPr/>
          <p:nvPr/>
        </p:nvSpPr>
        <p:spPr>
          <a:xfrm>
            <a:off x="612648" y="466344"/>
            <a:ext cx="10963656" cy="2590800"/>
          </a:xfrm>
          <a:prstGeom prst="rect">
            <a:avLst/>
          </a:prstGeom>
          <a:noFill/>
        </p:spPr>
        <p:txBody>
          <a:bodyPr wrap="none" lIns="0" tIns="0" rIns="0" bIns="0" rtlCol="0" anchor="t"/>
          <a:lstStyle/>
          <a:p>
            <a:pPr algn="l" latinLnBrk="1">
              <a:lnSpc>
                <a:spcPts val="5100"/>
              </a:lnSpc>
            </a:pPr>
            <a:r>
              <a:rPr lang="en-US" altLang="zh-CN" sz="2800" b="0" i="0" spc="-5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在此背景下，《实践是检验真理的唯一标准》</a:t>
            </a: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这篇文章横空出世，</a:t>
            </a:r>
            <a:endPar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提出检验真理的标准只能是社会实践，理论与实践的统一是马克思主义</a:t>
            </a:r>
            <a:endPar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的一个最基本的原则</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，任何理论都要不断接受实践的检验</a:t>
            </a: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。这从根本上</a:t>
            </a:r>
            <a:endPar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否定了</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“两个凡是”的错误观点，对中国社会发展产生了深远的影响。</a:t>
            </a:r>
            <a:endParaRPr lang="en-US" altLang="zh-CN" sz="2800" spc="-50" dirty="0"/>
          </a:p>
        </p:txBody>
      </p:sp>
    </p:spTree>
  </p:cSld>
  <p:clrMapOvr>
    <a:masterClrMapping/>
  </p:clrMapOvr>
  <p:transition>
    <p:split dir="in"/>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828d1ae22?pid=87b49590c&amp;color=0,0,0&amp;vtp=1&amp;bt=1&amp;bbb=1"/>
          <p:cNvSpPr/>
          <p:nvPr/>
        </p:nvSpPr>
        <p:spPr>
          <a:xfrm>
            <a:off x="612648" y="466344"/>
            <a:ext cx="10963656" cy="1077976"/>
          </a:xfrm>
          <a:prstGeom prst="rect">
            <a:avLst/>
          </a:prstGeom>
          <a:noFill/>
        </p:spPr>
        <p:txBody>
          <a:bodyPr wrap="none" lIns="0" tIns="0" rIns="0" bIns="0" rtlCol="0" anchor="t"/>
          <a:lstStyle/>
          <a:p>
            <a:pPr algn="l" latinLnBrk="1">
              <a:lnSpc>
                <a:spcPts val="5600"/>
              </a:lnSpc>
            </a:pPr>
            <a:r>
              <a:rPr lang="en-US" altLang="zh-CN" sz="3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三、知识链接</a:t>
            </a:r>
            <a:endParaRPr lang="en-US" altLang="zh-CN" sz="3200" dirty="0"/>
          </a:p>
        </p:txBody>
      </p:sp>
      <p:sp>
        <p:nvSpPr>
          <p:cNvPr id="3" name="P_5#dd92dc994?sp=1&amp;pid=828d1ae22&amp;color=0,0,0&amp;vtp=1&amp;bbb=1&amp;hb=1"/>
          <p:cNvSpPr/>
          <p:nvPr/>
        </p:nvSpPr>
        <p:spPr>
          <a:xfrm>
            <a:off x="612648" y="1174454"/>
            <a:ext cx="10963656" cy="3886200"/>
          </a:xfrm>
          <a:prstGeom prst="rect">
            <a:avLst/>
          </a:prstGeom>
          <a:noFill/>
        </p:spPr>
        <p:txBody>
          <a:bodyPr wrap="none" lIns="0" tIns="0" rIns="0" bIns="0" rtlCol="0" anchor="t"/>
          <a:lstStyle/>
          <a:p>
            <a:pPr algn="ctr" latinLnBrk="1">
              <a:lnSpc>
                <a:spcPts val="51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特约评论员文章</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特约评论员文章是报刊约请有关权威人士就某一重大理论或现实</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问题发表看法的评论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，属于评论员文章的特殊形式</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。文章论及的内容</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大都是事关全局和举足轻重的大问题</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，具有极强的专题性</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、理论性和</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政论性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，往往会在社会上产生较大的反响。它一般要求多侧面</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、多角</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度地展开论述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，强调理论的系统性和严密性。</a:t>
            </a:r>
            <a:endParaRPr lang="en-US" altLang="zh-CN" sz="2800" dirty="0"/>
          </a:p>
        </p:txBody>
      </p:sp>
    </p:spTree>
  </p:cSld>
  <p:clrMapOvr>
    <a:masterClrMapping/>
  </p:clrMapOvr>
  <p:transition>
    <p:split dir="in"/>
  </p:transition>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14678</Words>
  <Application>WPS 演示</Application>
  <PresentationFormat>宽屏</PresentationFormat>
  <Paragraphs>646</Paragraphs>
  <Slides>62</Slides>
  <Notes>49</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62</vt:i4>
      </vt:variant>
    </vt:vector>
  </HeadingPairs>
  <TitlesOfParts>
    <vt:vector size="76" baseType="lpstr">
      <vt:lpstr>Arial</vt:lpstr>
      <vt:lpstr>宋体</vt:lpstr>
      <vt:lpstr>Wingdings</vt:lpstr>
      <vt:lpstr>Times New Roman</vt:lpstr>
      <vt:lpstr>微软雅黑</vt:lpstr>
      <vt:lpstr>Times New Roman</vt:lpstr>
      <vt:lpstr>宋体</vt:lpstr>
      <vt:lpstr>Calibri</vt:lpstr>
      <vt:lpstr>Arial Unicode MS</vt:lpstr>
      <vt:lpstr>等线</vt:lpstr>
      <vt:lpstr>楷体</vt:lpstr>
      <vt:lpstr>方正粗等线简体</vt:lpstr>
      <vt:lpstr/>
      <vt:lpstr>1_</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曲一线</cp:lastModifiedBy>
  <cp:revision>5</cp:revision>
  <dcterms:created xsi:type="dcterms:W3CDTF">2025-04-01T05:32:00Z</dcterms:created>
  <dcterms:modified xsi:type="dcterms:W3CDTF">2025-09-02T09:16:06Z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563C648F2FF84C4C8815A85D35F9C3F4_12</vt:lpwstr>
  </property>
  <property fmtid="{D5CDD505-2E9C-101B-9397-08002B2CF9AE}" pid="3" name="KSOProductBuildVer">
    <vt:lpwstr>2052-12.1.0.22529</vt:lpwstr>
  </property>
</Properties>
</file>